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6"/>
  </p:notesMasterIdLst>
  <p:sldIdLst>
    <p:sldId id="291" r:id="rId2"/>
    <p:sldId id="257" r:id="rId3"/>
    <p:sldId id="280" r:id="rId4"/>
    <p:sldId id="258" r:id="rId5"/>
    <p:sldId id="259" r:id="rId6"/>
    <p:sldId id="283" r:id="rId7"/>
    <p:sldId id="260" r:id="rId8"/>
    <p:sldId id="286" r:id="rId9"/>
    <p:sldId id="261" r:id="rId10"/>
    <p:sldId id="262" r:id="rId11"/>
    <p:sldId id="281" r:id="rId12"/>
    <p:sldId id="287" r:id="rId13"/>
    <p:sldId id="263" r:id="rId14"/>
    <p:sldId id="264" r:id="rId15"/>
    <p:sldId id="288" r:id="rId16"/>
    <p:sldId id="265" r:id="rId17"/>
    <p:sldId id="266" r:id="rId18"/>
    <p:sldId id="292" r:id="rId19"/>
    <p:sldId id="267" r:id="rId20"/>
    <p:sldId id="268" r:id="rId21"/>
    <p:sldId id="270" r:id="rId22"/>
    <p:sldId id="276" r:id="rId23"/>
    <p:sldId id="278" r:id="rId24"/>
    <p:sldId id="27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2200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2200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2200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2200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n"/>
      <a:defRPr sz="2200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6"/>
    <a:srgbClr val="0000FF"/>
    <a:srgbClr val="FFFF99"/>
    <a:srgbClr val="FFFFFF"/>
    <a:srgbClr val="66FFFF"/>
    <a:srgbClr val="FFFF66"/>
    <a:srgbClr val="CCFFFF"/>
    <a:srgbClr val="CC33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04" autoAdjust="0"/>
    <p:restoredTop sz="94660"/>
  </p:normalViewPr>
  <p:slideViewPr>
    <p:cSldViewPr>
      <p:cViewPr>
        <p:scale>
          <a:sx n="60" d="100"/>
          <a:sy n="60" d="100"/>
        </p:scale>
        <p:origin x="-212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7E4F3-1539-473F-BBC6-FA277B5B8C54}" type="datetimeFigureOut">
              <a:rPr lang="vi-VN" smtClean="0"/>
              <a:pPr/>
              <a:t>30/08/2021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3E16-12D3-40B2-990F-C212BDD2F2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7896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0DEB1-E847-44F7-9282-DF5EB0D4E0F1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6892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011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sz="2400">
                <a:solidFill>
                  <a:schemeClr val="tx1"/>
                </a:solidFill>
              </a:endParaRPr>
            </a:p>
          </p:txBody>
        </p:sp>
        <p:sp>
          <p:nvSpPr>
            <p:cNvPr id="9011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sz="2400">
                <a:solidFill>
                  <a:schemeClr val="tx1"/>
                </a:solidFill>
              </a:endParaRPr>
            </a:p>
          </p:txBody>
        </p:sp>
        <p:grpSp>
          <p:nvGrpSpPr>
            <p:cNvPr id="9011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011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1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2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2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2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2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2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2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2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012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sz="24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012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012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013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05E947-378B-4698-9287-576C556CB7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1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6D3F4F-1874-449D-B0A8-7EC62D778B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53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A3D692-2F37-47D5-977C-4C997416E4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8816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DFBAC51-EE56-432B-AC89-2511493D08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01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F593A3-A5B4-439D-BA43-D0EBFA7B61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44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EE1F8C-55F4-43EA-86BE-33C4F1666D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53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194485-D5B8-4ABD-8CA3-54D5734809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70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6D3256-FE26-41C9-B526-5B3EF87775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70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D4D90F-DB88-4B7F-B99D-65030B82E7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74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148F5F-3EC1-4173-8581-452C2D9E63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01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BB4790-49F4-4280-AB44-FCDDFEED7C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55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A52780-F492-4E94-A682-E9C935175D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82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C87E08E3-E91E-4787-8B4C-8385F07718B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90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sz="2400">
                <a:solidFill>
                  <a:schemeClr val="tx1"/>
                </a:solidFill>
              </a:endParaRPr>
            </a:p>
          </p:txBody>
        </p:sp>
        <p:sp>
          <p:nvSpPr>
            <p:cNvPr id="890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sz="2400">
                <a:solidFill>
                  <a:schemeClr val="tx1"/>
                </a:solidFill>
              </a:endParaRPr>
            </a:p>
          </p:txBody>
        </p:sp>
        <p:sp>
          <p:nvSpPr>
            <p:cNvPr id="890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890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890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890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890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sz="2400">
                <a:solidFill>
                  <a:schemeClr val="tx1"/>
                </a:solidFill>
              </a:endParaRPr>
            </a:p>
          </p:txBody>
        </p:sp>
        <p:sp>
          <p:nvSpPr>
            <p:cNvPr id="891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891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8910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1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1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quynhanh1983\phim\cau%20tao%20khoangnguc.wmv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quynhanh1983\phim\HHG.wm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27432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QUY ƯỚC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171" y="1676400"/>
            <a:ext cx="7239000" cy="452596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b="1" dirty="0" err="1" smtClean="0">
                <a:solidFill>
                  <a:srgbClr val="002164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solidFill>
                  <a:srgbClr val="00216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164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b="1" dirty="0" smtClean="0">
                <a:solidFill>
                  <a:srgbClr val="00216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164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b="1" dirty="0" smtClean="0">
                <a:solidFill>
                  <a:srgbClr val="00216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2164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solidFill>
                  <a:srgbClr val="002164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 smtClean="0">
                <a:solidFill>
                  <a:srgbClr val="00216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216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164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00216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21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98" t="30359" r="38298" b="33104"/>
          <a:stretch/>
        </p:blipFill>
        <p:spPr>
          <a:xfrm>
            <a:off x="896771" y="3048000"/>
            <a:ext cx="533400" cy="832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" t="7284" r="62658" b="13194"/>
          <a:stretch/>
        </p:blipFill>
        <p:spPr>
          <a:xfrm>
            <a:off x="896771" y="1676400"/>
            <a:ext cx="547047" cy="815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64" t="1872" r="15612" b="-1872"/>
          <a:stretch/>
        </p:blipFill>
        <p:spPr>
          <a:xfrm>
            <a:off x="611305" y="4352950"/>
            <a:ext cx="818866" cy="87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706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O XUO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352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95300" y="533400"/>
            <a:ext cx="6134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>
                <a:solidFill>
                  <a:srgbClr val="FF0000"/>
                </a:solidFill>
              </a:rPr>
              <a:t>? </a:t>
            </a:r>
            <a:r>
              <a:rPr lang="en-US" sz="3200" dirty="0" err="1">
                <a:solidFill>
                  <a:srgbClr val="FF0000"/>
                </a:solidFill>
              </a:rPr>
              <a:t>Xương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gồm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nào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61963" y="1148343"/>
            <a:ext cx="3962400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Tx/>
              <a:buSzTx/>
              <a:buFontTx/>
              <a:buNone/>
            </a:pPr>
            <a:r>
              <a:rPr lang="en-US" sz="2800" b="1" dirty="0">
                <a:solidFill>
                  <a:srgbClr val="000096"/>
                </a:solidFill>
              </a:rPr>
              <a:t> </a:t>
            </a:r>
            <a:r>
              <a:rPr lang="en-US" sz="2800" b="1" dirty="0" smtClean="0">
                <a:solidFill>
                  <a:srgbClr val="000096"/>
                </a:solidFill>
                <a:sym typeface="Wingdings" pitchFamily="2" charset="2"/>
              </a:rPr>
              <a:t>- </a:t>
            </a:r>
            <a:r>
              <a:rPr lang="en-US" sz="2800" dirty="0" err="1" smtClean="0">
                <a:solidFill>
                  <a:srgbClr val="000096"/>
                </a:solidFill>
              </a:rPr>
              <a:t>Xương</a:t>
            </a:r>
            <a:r>
              <a:rPr lang="en-US" sz="2800" dirty="0" smtClean="0">
                <a:solidFill>
                  <a:srgbClr val="000096"/>
                </a:solidFill>
              </a:rPr>
              <a:t> </a:t>
            </a:r>
            <a:r>
              <a:rPr lang="en-US" sz="2800" dirty="0" err="1">
                <a:solidFill>
                  <a:srgbClr val="000096"/>
                </a:solidFill>
              </a:rPr>
              <a:t>thân</a:t>
            </a:r>
            <a:r>
              <a:rPr lang="en-US" sz="2800" dirty="0">
                <a:solidFill>
                  <a:srgbClr val="000096"/>
                </a:solidFill>
              </a:rPr>
              <a:t> </a:t>
            </a:r>
            <a:r>
              <a:rPr lang="en-US" sz="2800" dirty="0" err="1">
                <a:solidFill>
                  <a:srgbClr val="000096"/>
                </a:solidFill>
              </a:rPr>
              <a:t>gồm</a:t>
            </a:r>
            <a:r>
              <a:rPr lang="en-US" sz="2800" dirty="0">
                <a:solidFill>
                  <a:srgbClr val="000096"/>
                </a:solidFill>
              </a:rPr>
              <a:t>: </a:t>
            </a:r>
          </a:p>
          <a:p>
            <a:pPr eaLnBrk="0" hangingPunct="0">
              <a:spcBef>
                <a:spcPts val="60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000096"/>
                </a:solidFill>
              </a:rPr>
              <a:t>         </a:t>
            </a:r>
            <a:r>
              <a:rPr lang="en-US" sz="2800" dirty="0" smtClean="0">
                <a:solidFill>
                  <a:srgbClr val="000096"/>
                </a:solidFill>
              </a:rPr>
              <a:t> + </a:t>
            </a:r>
            <a:r>
              <a:rPr lang="en-US" sz="2800" dirty="0" err="1">
                <a:solidFill>
                  <a:srgbClr val="000096"/>
                </a:solidFill>
              </a:rPr>
              <a:t>xương</a:t>
            </a:r>
            <a:r>
              <a:rPr lang="en-US" sz="2800" dirty="0">
                <a:solidFill>
                  <a:srgbClr val="000096"/>
                </a:solidFill>
              </a:rPr>
              <a:t> </a:t>
            </a:r>
            <a:r>
              <a:rPr lang="en-US" sz="2800" dirty="0" err="1">
                <a:solidFill>
                  <a:srgbClr val="000096"/>
                </a:solidFill>
              </a:rPr>
              <a:t>ức</a:t>
            </a:r>
            <a:r>
              <a:rPr lang="en-US" sz="2800" dirty="0">
                <a:solidFill>
                  <a:srgbClr val="000096"/>
                </a:solidFill>
              </a:rPr>
              <a:t>  </a:t>
            </a:r>
          </a:p>
          <a:p>
            <a:pPr eaLnBrk="0" hangingPunct="0">
              <a:spcBef>
                <a:spcPts val="60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000096"/>
                </a:solidFill>
              </a:rPr>
              <a:t>         </a:t>
            </a:r>
            <a:r>
              <a:rPr lang="en-US" sz="2800" dirty="0" smtClean="0">
                <a:solidFill>
                  <a:srgbClr val="000096"/>
                </a:solidFill>
              </a:rPr>
              <a:t> + </a:t>
            </a:r>
            <a:r>
              <a:rPr lang="en-US" sz="2800" dirty="0" err="1">
                <a:solidFill>
                  <a:srgbClr val="000096"/>
                </a:solidFill>
              </a:rPr>
              <a:t>xương</a:t>
            </a:r>
            <a:r>
              <a:rPr lang="en-US" sz="2800" dirty="0">
                <a:solidFill>
                  <a:srgbClr val="000096"/>
                </a:solidFill>
              </a:rPr>
              <a:t> </a:t>
            </a:r>
            <a:r>
              <a:rPr lang="en-US" sz="2800" dirty="0" err="1">
                <a:solidFill>
                  <a:srgbClr val="000096"/>
                </a:solidFill>
              </a:rPr>
              <a:t>sườn</a:t>
            </a:r>
            <a:endParaRPr lang="en-US" sz="2800" dirty="0">
              <a:solidFill>
                <a:srgbClr val="000096"/>
              </a:solidFill>
            </a:endParaRPr>
          </a:p>
          <a:p>
            <a:pPr eaLnBrk="0" hangingPunct="0">
              <a:spcBef>
                <a:spcPts val="60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000096"/>
                </a:solidFill>
              </a:rPr>
              <a:t>         </a:t>
            </a:r>
            <a:r>
              <a:rPr lang="en-US" sz="2800" dirty="0" smtClean="0">
                <a:solidFill>
                  <a:srgbClr val="000096"/>
                </a:solidFill>
              </a:rPr>
              <a:t> + </a:t>
            </a:r>
            <a:r>
              <a:rPr lang="en-US" sz="2800" dirty="0" err="1">
                <a:solidFill>
                  <a:srgbClr val="000096"/>
                </a:solidFill>
              </a:rPr>
              <a:t>xương</a:t>
            </a:r>
            <a:r>
              <a:rPr lang="en-US" sz="2800" dirty="0">
                <a:solidFill>
                  <a:srgbClr val="000096"/>
                </a:solidFill>
              </a:rPr>
              <a:t> </a:t>
            </a:r>
            <a:r>
              <a:rPr lang="en-US" sz="2800" dirty="0" err="1">
                <a:solidFill>
                  <a:srgbClr val="000096"/>
                </a:solidFill>
              </a:rPr>
              <a:t>cột</a:t>
            </a:r>
            <a:r>
              <a:rPr lang="en-US" sz="2800" dirty="0">
                <a:solidFill>
                  <a:srgbClr val="000096"/>
                </a:solidFill>
              </a:rPr>
              <a:t> </a:t>
            </a:r>
            <a:r>
              <a:rPr lang="en-US" sz="2800" dirty="0" err="1">
                <a:solidFill>
                  <a:srgbClr val="000096"/>
                </a:solidFill>
              </a:rPr>
              <a:t>sống</a:t>
            </a:r>
            <a:endParaRPr lang="en-US" sz="2800" dirty="0">
              <a:solidFill>
                <a:srgbClr val="000096"/>
              </a:solidFill>
            </a:endParaRP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3276600" y="1676400"/>
            <a:ext cx="388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V="1">
            <a:off x="3562350" y="1981200"/>
            <a:ext cx="30670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2443163" y="0"/>
            <a:ext cx="391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 u="sng"/>
              <a:t>TIẾT 7</a:t>
            </a:r>
            <a:r>
              <a:rPr lang="en-US" sz="2400" b="1"/>
              <a:t>, </a:t>
            </a:r>
            <a:r>
              <a:rPr lang="en-US" sz="2400" b="1" u="sng"/>
              <a:t>BÀI 7</a:t>
            </a:r>
            <a:r>
              <a:rPr lang="en-US" sz="2400" b="1"/>
              <a:t>: BỘ XƯƠNG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609600" y="3657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vi-VN" sz="2400">
              <a:latin typeface="Times New Roman" pitchFamily="18" charset="0"/>
            </a:endParaRPr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 flipV="1">
            <a:off x="3962400" y="2209800"/>
            <a:ext cx="3200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/>
      <p:bldP spid="46087" grpId="0" animBg="1"/>
      <p:bldP spid="46088" grpId="0" animBg="1"/>
      <p:bldP spid="461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>
          <a:xfrm>
            <a:off x="690563" y="661988"/>
            <a:ext cx="6629400" cy="709612"/>
          </a:xfrm>
        </p:spPr>
        <p:txBody>
          <a:bodyPr/>
          <a:lstStyle/>
          <a:p>
            <a:pPr algn="ctr"/>
            <a:r>
              <a:rPr lang="en-US" sz="2400" b="1" dirty="0"/>
              <a:t>KHOANG NGỰC</a:t>
            </a:r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2443163" y="0"/>
            <a:ext cx="391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 u="sng"/>
              <a:t>TIẾT 7</a:t>
            </a:r>
            <a:r>
              <a:rPr lang="en-US" sz="2400" b="1"/>
              <a:t>, </a:t>
            </a:r>
            <a:r>
              <a:rPr lang="en-US" sz="2400" b="1" u="sng"/>
              <a:t>BÀI 7</a:t>
            </a:r>
            <a:r>
              <a:rPr lang="en-US" sz="2400" b="1"/>
              <a:t>: BỘ XƯƠNG</a:t>
            </a:r>
          </a:p>
        </p:txBody>
      </p:sp>
      <p:pic>
        <p:nvPicPr>
          <p:cNvPr id="106507" name="cau tao khoangnguc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47800" y="1981200"/>
            <a:ext cx="5562600" cy="3314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08" fill="hold"/>
                                        <p:tgtEl>
                                          <p:spTgt spid="106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0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6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6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7"/>
                  </p:tgtEl>
                </p:cond>
              </p:nextCondLst>
            </p:seq>
          </p:childTnLst>
        </p:cTn>
      </p:par>
    </p:tnLst>
    <p:bldLst>
      <p:bldP spid="1065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2514600" y="0"/>
            <a:ext cx="399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u="sng"/>
              <a:t>TIẾT 7</a:t>
            </a:r>
            <a:r>
              <a:rPr lang="en-US" sz="2400" b="1"/>
              <a:t>, </a:t>
            </a:r>
            <a:r>
              <a:rPr lang="en-US" sz="2400" b="1" u="sng"/>
              <a:t>BÀI 7</a:t>
            </a:r>
            <a:r>
              <a:rPr lang="en-US" sz="2400" b="1"/>
              <a:t>: BỘ XƯƠNG</a:t>
            </a:r>
            <a:r>
              <a:rPr lang="en-US" sz="2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04800" y="685800"/>
            <a:ext cx="518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/>
              <a:t>I. </a:t>
            </a:r>
            <a:r>
              <a:rPr lang="en-US" sz="2400" b="1" u="sng"/>
              <a:t>Các thành phần chính của bộ xương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673100" y="1143000"/>
            <a:ext cx="184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/>
              <a:t>1.</a:t>
            </a:r>
            <a:r>
              <a:rPr lang="en-US" sz="2400" b="1" u="sng"/>
              <a:t>Chức</a:t>
            </a:r>
            <a:r>
              <a:rPr lang="en-US" sz="2400" b="1"/>
              <a:t> </a:t>
            </a:r>
            <a:r>
              <a:rPr lang="en-US" sz="2400" b="1" u="sng"/>
              <a:t>năng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685800" y="1600200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u="sng"/>
              <a:t>2. Cấu tạo của bộ xương</a:t>
            </a:r>
            <a:r>
              <a:rPr lang="en-US" sz="2400">
                <a:solidFill>
                  <a:schemeClr val="tx1"/>
                </a:solidFill>
              </a:rPr>
              <a:t> </a:t>
            </a:r>
            <a:endParaRPr lang="en-US" sz="2400" b="1"/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762000" y="3200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</a:rPr>
              <a:t>Gồm 3 phần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3886200" y="1981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Xương đầu: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3886200" y="3200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hlink"/>
                </a:solidFill>
                <a:latin typeface="Times New Roman" pitchFamily="18" charset="0"/>
              </a:rPr>
              <a:t>Xương thân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3886200" y="4267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Xương chi</a:t>
            </a:r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 flipV="1">
            <a:off x="2438400" y="2286000"/>
            <a:ext cx="1447800" cy="990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>
            <a:off x="5638800" y="2362200"/>
            <a:ext cx="1143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>
            <a:off x="2438400" y="3733800"/>
            <a:ext cx="1295400" cy="838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6781800" y="1981200"/>
            <a:ext cx="2133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</a:rPr>
              <a:t>Xương sọ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</a:rPr>
              <a:t>Xương mặt</a:t>
            </a:r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>
            <a:off x="2514600" y="3429000"/>
            <a:ext cx="1447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9823" name="Line 15"/>
          <p:cNvSpPr>
            <a:spLocks noChangeShapeType="1"/>
          </p:cNvSpPr>
          <p:nvPr/>
        </p:nvSpPr>
        <p:spPr bwMode="auto">
          <a:xfrm flipV="1">
            <a:off x="5638800" y="2286000"/>
            <a:ext cx="1066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9824" name="Rectangle 16"/>
          <p:cNvSpPr>
            <a:spLocks noChangeArrowheads="1"/>
          </p:cNvSpPr>
          <p:nvPr/>
        </p:nvSpPr>
        <p:spPr bwMode="auto">
          <a:xfrm>
            <a:off x="6705600" y="3124200"/>
            <a:ext cx="2514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>
                <a:solidFill>
                  <a:srgbClr val="003300"/>
                </a:solidFill>
              </a:rPr>
              <a:t> </a:t>
            </a:r>
            <a:r>
              <a:rPr lang="en-US" sz="2400" b="1">
                <a:solidFill>
                  <a:srgbClr val="003300"/>
                </a:solidFill>
              </a:rPr>
              <a:t>Xương ức  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sz="2400" b="1">
                <a:solidFill>
                  <a:srgbClr val="003300"/>
                </a:solidFill>
              </a:rPr>
              <a:t> Xương sườn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sz="2400" b="1">
                <a:solidFill>
                  <a:srgbClr val="003300"/>
                </a:solidFill>
              </a:rPr>
              <a:t> Xương cột sống</a:t>
            </a:r>
          </a:p>
        </p:txBody>
      </p:sp>
      <p:sp>
        <p:nvSpPr>
          <p:cNvPr id="119825" name="Line 17"/>
          <p:cNvSpPr>
            <a:spLocks noChangeShapeType="1"/>
          </p:cNvSpPr>
          <p:nvPr/>
        </p:nvSpPr>
        <p:spPr bwMode="auto">
          <a:xfrm>
            <a:off x="5638800" y="3429000"/>
            <a:ext cx="1066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9826" name="Line 18"/>
          <p:cNvSpPr>
            <a:spLocks noChangeShapeType="1"/>
          </p:cNvSpPr>
          <p:nvPr/>
        </p:nvSpPr>
        <p:spPr bwMode="auto">
          <a:xfrm>
            <a:off x="5715000" y="3505200"/>
            <a:ext cx="990600" cy="304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9827" name="Line 19"/>
          <p:cNvSpPr>
            <a:spLocks noChangeShapeType="1"/>
          </p:cNvSpPr>
          <p:nvPr/>
        </p:nvSpPr>
        <p:spPr bwMode="auto">
          <a:xfrm>
            <a:off x="5715000" y="3581400"/>
            <a:ext cx="9906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4" grpId="0"/>
      <p:bldP spid="119825" grpId="0" animBg="1"/>
      <p:bldP spid="119826" grpId="0" animBg="1"/>
      <p:bldP spid="1198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1 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6800"/>
            <a:ext cx="3657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746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>
                <a:solidFill>
                  <a:srgbClr val="FF0000"/>
                </a:solidFill>
              </a:rPr>
              <a:t>?  </a:t>
            </a:r>
            <a:r>
              <a:rPr lang="en-US" sz="3200" b="1" dirty="0" err="1">
                <a:solidFill>
                  <a:srgbClr val="FF0000"/>
                </a:solidFill>
              </a:rPr>
              <a:t>Xương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bao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đốt</a:t>
            </a:r>
            <a:r>
              <a:rPr lang="en-US" sz="3200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09600" y="1143000"/>
            <a:ext cx="487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i="1" dirty="0" err="1">
                <a:solidFill>
                  <a:srgbClr val="00B050"/>
                </a:solidFill>
              </a:rPr>
              <a:t>Có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từ</a:t>
            </a:r>
            <a:r>
              <a:rPr lang="en-US" sz="3200" i="1" dirty="0">
                <a:solidFill>
                  <a:srgbClr val="00B050"/>
                </a:solidFill>
              </a:rPr>
              <a:t> 32-33 </a:t>
            </a:r>
            <a:r>
              <a:rPr lang="en-US" sz="3200" i="1" dirty="0" err="1">
                <a:solidFill>
                  <a:srgbClr val="00B050"/>
                </a:solidFill>
              </a:rPr>
              <a:t>đốt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trong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đó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đốt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xương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cụt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từ</a:t>
            </a:r>
            <a:r>
              <a:rPr lang="en-US" sz="3200" i="1" dirty="0">
                <a:solidFill>
                  <a:srgbClr val="00B050"/>
                </a:solidFill>
              </a:rPr>
              <a:t> 3-4 </a:t>
            </a:r>
            <a:r>
              <a:rPr lang="en-US" sz="3200" i="1" dirty="0" err="1">
                <a:solidFill>
                  <a:srgbClr val="00B050"/>
                </a:solidFill>
              </a:rPr>
              <a:t>đốt</a:t>
            </a:r>
            <a:r>
              <a:rPr lang="en-US" sz="3200" i="1" dirty="0">
                <a:solidFill>
                  <a:srgbClr val="00B050"/>
                </a:solidFill>
              </a:rPr>
              <a:t> (di </a:t>
            </a:r>
            <a:r>
              <a:rPr lang="en-US" sz="3200" i="1" dirty="0" err="1">
                <a:solidFill>
                  <a:srgbClr val="00B050"/>
                </a:solidFill>
              </a:rPr>
              <a:t>tích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đuôi</a:t>
            </a:r>
            <a:r>
              <a:rPr lang="en-US" sz="3200" i="1" dirty="0">
                <a:solidFill>
                  <a:srgbClr val="00B050"/>
                </a:solidFill>
              </a:rPr>
              <a:t>  </a:t>
            </a:r>
            <a:r>
              <a:rPr lang="en-US" sz="3200" i="1" dirty="0" err="1">
                <a:solidFill>
                  <a:srgbClr val="00B050"/>
                </a:solidFill>
              </a:rPr>
              <a:t>của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Động</a:t>
            </a:r>
            <a:r>
              <a:rPr lang="en-US" sz="3200" i="1" dirty="0">
                <a:solidFill>
                  <a:srgbClr val="00B05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vật</a:t>
            </a:r>
            <a:r>
              <a:rPr lang="en-US" sz="3200" i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4800" y="29718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vi-VN" sz="3200">
              <a:latin typeface="Times New Roman" pitchFamily="18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33400" y="297180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vi-VN" sz="3200">
              <a:latin typeface="Times New Roman" pitchFamily="18" charset="0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2443163" y="0"/>
            <a:ext cx="391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 u="sng"/>
              <a:t>TIẾT 7</a:t>
            </a:r>
            <a:r>
              <a:rPr lang="en-US" sz="2400" b="1"/>
              <a:t>, </a:t>
            </a:r>
            <a:r>
              <a:rPr lang="en-US" sz="2400" b="1" u="sng"/>
              <a:t>BÀI 7</a:t>
            </a:r>
            <a:r>
              <a:rPr lang="en-US" sz="2400" b="1"/>
              <a:t>: BỘ XƯƠNG</a:t>
            </a:r>
          </a:p>
        </p:txBody>
      </p:sp>
      <p:pic>
        <p:nvPicPr>
          <p:cNvPr id="45074" name="HHG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14400" y="2819400"/>
            <a:ext cx="4038600" cy="330430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74"/>
                </p:tgtEl>
              </p:cMediaNode>
            </p:video>
          </p:childTnLst>
        </p:cTn>
      </p:par>
    </p:tnLst>
    <p:bldLst>
      <p:bldP spid="45059" grpId="0"/>
      <p:bldP spid="450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8114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42924" y="538655"/>
            <a:ext cx="52482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>
                <a:solidFill>
                  <a:srgbClr val="FF0000"/>
                </a:solidFill>
              </a:rPr>
              <a:t>? </a:t>
            </a:r>
            <a:r>
              <a:rPr lang="en-US" sz="3200" dirty="0" err="1">
                <a:solidFill>
                  <a:srgbClr val="FF0000"/>
                </a:solidFill>
              </a:rPr>
              <a:t>Xương</a:t>
            </a:r>
            <a:r>
              <a:rPr lang="en-US" sz="3200" dirty="0">
                <a:solidFill>
                  <a:srgbClr val="FF0000"/>
                </a:solidFill>
              </a:rPr>
              <a:t> chi </a:t>
            </a:r>
            <a:r>
              <a:rPr lang="en-US" sz="3200" dirty="0" err="1">
                <a:solidFill>
                  <a:srgbClr val="FF0000"/>
                </a:solidFill>
              </a:rPr>
              <a:t>gồm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những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nào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4267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None/>
            </a:pPr>
            <a:r>
              <a:rPr lang="en-US" sz="3200" dirty="0" smtClean="0">
                <a:solidFill>
                  <a:srgbClr val="000096"/>
                </a:solidFill>
              </a:rPr>
              <a:t>- </a:t>
            </a:r>
            <a:r>
              <a:rPr lang="en-US" sz="3200" dirty="0" err="1" smtClean="0">
                <a:solidFill>
                  <a:srgbClr val="000096"/>
                </a:solidFill>
              </a:rPr>
              <a:t>Xương</a:t>
            </a:r>
            <a:r>
              <a:rPr lang="en-US" sz="3200" dirty="0" smtClean="0">
                <a:solidFill>
                  <a:srgbClr val="000096"/>
                </a:solidFill>
              </a:rPr>
              <a:t> </a:t>
            </a:r>
            <a:r>
              <a:rPr lang="en-US" sz="3200" dirty="0">
                <a:solidFill>
                  <a:srgbClr val="000096"/>
                </a:solidFill>
              </a:rPr>
              <a:t>chi </a:t>
            </a:r>
            <a:r>
              <a:rPr lang="en-US" sz="3200" dirty="0" err="1">
                <a:solidFill>
                  <a:srgbClr val="000096"/>
                </a:solidFill>
              </a:rPr>
              <a:t>gồm</a:t>
            </a:r>
            <a:r>
              <a:rPr lang="en-US" sz="3200" dirty="0">
                <a:solidFill>
                  <a:srgbClr val="000096"/>
                </a:solidFill>
              </a:rPr>
              <a:t>: </a:t>
            </a:r>
          </a:p>
          <a:p>
            <a:pPr eaLnBrk="0" hangingPunct="0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n-US" sz="3200" dirty="0">
                <a:solidFill>
                  <a:srgbClr val="000096"/>
                </a:solidFill>
              </a:rPr>
              <a:t>         + </a:t>
            </a:r>
            <a:r>
              <a:rPr lang="en-US" sz="3200" dirty="0" err="1">
                <a:solidFill>
                  <a:srgbClr val="000096"/>
                </a:solidFill>
              </a:rPr>
              <a:t>xương</a:t>
            </a:r>
            <a:r>
              <a:rPr lang="en-US" sz="3200" dirty="0">
                <a:solidFill>
                  <a:srgbClr val="000096"/>
                </a:solidFill>
              </a:rPr>
              <a:t> </a:t>
            </a:r>
            <a:r>
              <a:rPr lang="en-US" sz="3200" dirty="0" err="1">
                <a:solidFill>
                  <a:srgbClr val="000096"/>
                </a:solidFill>
              </a:rPr>
              <a:t>tay</a:t>
            </a:r>
            <a:endParaRPr lang="en-US" sz="3200" dirty="0">
              <a:solidFill>
                <a:srgbClr val="000096"/>
              </a:solidFill>
            </a:endParaRPr>
          </a:p>
          <a:p>
            <a:pPr eaLnBrk="0" hangingPunct="0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n-US" sz="3200" dirty="0">
                <a:solidFill>
                  <a:srgbClr val="000096"/>
                </a:solidFill>
              </a:rPr>
              <a:t>         + </a:t>
            </a:r>
            <a:r>
              <a:rPr lang="en-US" sz="3200" dirty="0" err="1">
                <a:solidFill>
                  <a:srgbClr val="000096"/>
                </a:solidFill>
              </a:rPr>
              <a:t>xương</a:t>
            </a:r>
            <a:r>
              <a:rPr lang="en-US" sz="3200" dirty="0">
                <a:solidFill>
                  <a:srgbClr val="000096"/>
                </a:solidFill>
              </a:rPr>
              <a:t> </a:t>
            </a:r>
            <a:r>
              <a:rPr lang="en-US" sz="3200" dirty="0" err="1">
                <a:solidFill>
                  <a:srgbClr val="000096"/>
                </a:solidFill>
              </a:rPr>
              <a:t>chân</a:t>
            </a:r>
            <a:endParaRPr lang="en-US" sz="3200" dirty="0">
              <a:solidFill>
                <a:srgbClr val="000096"/>
              </a:solidFill>
            </a:endParaRP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V="1">
            <a:off x="3352800" y="2209799"/>
            <a:ext cx="3276600" cy="954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3657600" y="3986212"/>
            <a:ext cx="3352800" cy="48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874838" y="76200"/>
            <a:ext cx="391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 u="sng"/>
              <a:t>TIẾT 7</a:t>
            </a:r>
            <a:r>
              <a:rPr lang="en-US" sz="2400" b="1"/>
              <a:t>, </a:t>
            </a:r>
            <a:r>
              <a:rPr lang="en-US" sz="2400" b="1" u="sng"/>
              <a:t>BÀI 7</a:t>
            </a:r>
            <a:r>
              <a:rPr lang="en-US" sz="2400" b="1"/>
              <a:t>: BỘ XƯƠNG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37" grpId="0" animBg="1"/>
      <p:bldP spid="440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2514600" y="0"/>
            <a:ext cx="399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u="sng"/>
              <a:t>TIẾT 7</a:t>
            </a:r>
            <a:r>
              <a:rPr lang="en-US" sz="2400" b="1"/>
              <a:t>, </a:t>
            </a:r>
            <a:r>
              <a:rPr lang="en-US" sz="2400" b="1" u="sng"/>
              <a:t>BÀI 7</a:t>
            </a:r>
            <a:r>
              <a:rPr lang="en-US" sz="2400" b="1"/>
              <a:t>: BỘ XƯƠNG</a:t>
            </a:r>
            <a:r>
              <a:rPr lang="en-US" sz="2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04800" y="685800"/>
            <a:ext cx="518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/>
              <a:t>I. </a:t>
            </a:r>
            <a:r>
              <a:rPr lang="en-US" sz="2400" b="1" u="sng"/>
              <a:t>Các thành phần chính của bộ xương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673100" y="1143000"/>
            <a:ext cx="184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/>
              <a:t>1.</a:t>
            </a:r>
            <a:r>
              <a:rPr lang="en-US" sz="2400" b="1" u="sng"/>
              <a:t>Chức</a:t>
            </a:r>
            <a:r>
              <a:rPr lang="en-US" sz="2400" b="1"/>
              <a:t> </a:t>
            </a:r>
            <a:r>
              <a:rPr lang="en-US" sz="2400" b="1" u="sng"/>
              <a:t>năng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685800" y="1600200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u="sng"/>
              <a:t>2. Cấu tạo của bộ xương</a:t>
            </a:r>
            <a:r>
              <a:rPr lang="en-US" sz="2400">
                <a:solidFill>
                  <a:schemeClr val="tx1"/>
                </a:solidFill>
              </a:rPr>
              <a:t> </a:t>
            </a:r>
            <a:endParaRPr lang="en-US" sz="2400" b="1"/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762000" y="3200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</a:rPr>
              <a:t>Gồm 3 phần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3886200" y="1981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Xương đầu: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3886200" y="3200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hlink"/>
                </a:solidFill>
                <a:latin typeface="Times New Roman" pitchFamily="18" charset="0"/>
              </a:rPr>
              <a:t>Xương thân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3886200" y="4572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Xương chi</a:t>
            </a:r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 flipV="1">
            <a:off x="2438400" y="2286000"/>
            <a:ext cx="1447800" cy="990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>
            <a:off x="5638800" y="2362200"/>
            <a:ext cx="1143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>
            <a:off x="2438400" y="3733800"/>
            <a:ext cx="1295400" cy="838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6781800" y="1981200"/>
            <a:ext cx="2133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</a:rPr>
              <a:t>Xương sọ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</a:rPr>
              <a:t>Xương mặt</a:t>
            </a:r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>
            <a:off x="2514600" y="3429000"/>
            <a:ext cx="1447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 flipV="1">
            <a:off x="5638800" y="2286000"/>
            <a:ext cx="1066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6705600" y="3124200"/>
            <a:ext cx="2514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>
                <a:solidFill>
                  <a:srgbClr val="003300"/>
                </a:solidFill>
              </a:rPr>
              <a:t> </a:t>
            </a:r>
            <a:r>
              <a:rPr lang="en-US" sz="2400" b="1">
                <a:solidFill>
                  <a:srgbClr val="003300"/>
                </a:solidFill>
              </a:rPr>
              <a:t>Xương ức  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sz="2400" b="1">
                <a:solidFill>
                  <a:srgbClr val="003300"/>
                </a:solidFill>
              </a:rPr>
              <a:t> Xương sườn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sz="2400" b="1">
                <a:solidFill>
                  <a:srgbClr val="003300"/>
                </a:solidFill>
              </a:rPr>
              <a:t> Xương cột sống</a:t>
            </a:r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>
            <a:off x="5638800" y="3429000"/>
            <a:ext cx="1066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>
            <a:off x="5715000" y="3505200"/>
            <a:ext cx="990600" cy="304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0851" name="Line 19"/>
          <p:cNvSpPr>
            <a:spLocks noChangeShapeType="1"/>
          </p:cNvSpPr>
          <p:nvPr/>
        </p:nvSpPr>
        <p:spPr bwMode="auto">
          <a:xfrm>
            <a:off x="5715000" y="3581400"/>
            <a:ext cx="99060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0852" name="Line 20"/>
          <p:cNvSpPr>
            <a:spLocks noChangeShapeType="1"/>
          </p:cNvSpPr>
          <p:nvPr/>
        </p:nvSpPr>
        <p:spPr bwMode="auto">
          <a:xfrm>
            <a:off x="5410200" y="4876800"/>
            <a:ext cx="12192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0853" name="Line 21"/>
          <p:cNvSpPr>
            <a:spLocks noChangeShapeType="1"/>
          </p:cNvSpPr>
          <p:nvPr/>
        </p:nvSpPr>
        <p:spPr bwMode="auto">
          <a:xfrm>
            <a:off x="5410200" y="4876800"/>
            <a:ext cx="1219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0854" name="Text Box 22"/>
          <p:cNvSpPr txBox="1">
            <a:spLocks noChangeArrowheads="1"/>
          </p:cNvSpPr>
          <p:nvPr/>
        </p:nvSpPr>
        <p:spPr bwMode="auto">
          <a:xfrm>
            <a:off x="6781800" y="4876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vi-VN" sz="2400">
              <a:latin typeface="Times New Roman" pitchFamily="18" charset="0"/>
            </a:endParaRPr>
          </a:p>
        </p:txBody>
      </p:sp>
      <p:sp>
        <p:nvSpPr>
          <p:cNvPr id="120855" name="Rectangle 23"/>
          <p:cNvSpPr>
            <a:spLocks noChangeArrowheads="1"/>
          </p:cNvSpPr>
          <p:nvPr/>
        </p:nvSpPr>
        <p:spPr bwMode="auto">
          <a:xfrm>
            <a:off x="6705600" y="4572000"/>
            <a:ext cx="2514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>
                <a:solidFill>
                  <a:srgbClr val="003300"/>
                </a:solidFill>
              </a:rPr>
              <a:t>Xương tay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sz="2400" b="1">
                <a:solidFill>
                  <a:srgbClr val="003300"/>
                </a:solidFill>
              </a:rPr>
              <a:t>Xương chân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2" grpId="0" animBg="1"/>
      <p:bldP spid="120853" grpId="0" animBg="1"/>
      <p:bldP spid="1208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82000" cy="33528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33400" y="39624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 dirty="0">
                <a:solidFill>
                  <a:srgbClr val="FF0000"/>
                </a:solidFill>
              </a:rPr>
              <a:t>?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giữa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xương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tay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xương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chân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 rot="10800000" flipV="1">
            <a:off x="533399" y="4853454"/>
            <a:ext cx="86137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en-US" sz="2400" b="1" dirty="0" err="1">
                <a:solidFill>
                  <a:srgbClr val="00B050"/>
                </a:solidFill>
              </a:rPr>
              <a:t>Giống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nhau</a:t>
            </a:r>
            <a:r>
              <a:rPr lang="en-US" sz="2400" b="1" dirty="0">
                <a:solidFill>
                  <a:srgbClr val="00B050"/>
                </a:solidFill>
              </a:rPr>
              <a:t> :   </a:t>
            </a:r>
            <a:r>
              <a:rPr lang="en-US" sz="2400" i="1" dirty="0" err="1">
                <a:solidFill>
                  <a:srgbClr val="00B050"/>
                </a:solidFill>
              </a:rPr>
              <a:t>Đều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có</a:t>
            </a:r>
            <a:r>
              <a:rPr lang="en-US" sz="2400" i="1" dirty="0">
                <a:solidFill>
                  <a:srgbClr val="00B050"/>
                </a:solidFill>
              </a:rPr>
              <a:t>  </a:t>
            </a:r>
            <a:r>
              <a:rPr lang="en-US" sz="2400" i="1" dirty="0" err="1">
                <a:solidFill>
                  <a:srgbClr val="00B050"/>
                </a:solidFill>
              </a:rPr>
              <a:t>những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phần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tương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tự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nhau</a:t>
            </a:r>
            <a:endParaRPr lang="en-US" sz="2400" i="1" dirty="0">
              <a:solidFill>
                <a:srgbClr val="00B050"/>
              </a:solidFill>
            </a:endParaRPr>
          </a:p>
          <a:p>
            <a:pPr eaLnBrk="0" hangingPunct="0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en-US" sz="2400" i="1" dirty="0">
                <a:solidFill>
                  <a:srgbClr val="00B050"/>
                </a:solidFill>
              </a:rPr>
              <a:t>  </a:t>
            </a:r>
            <a:r>
              <a:rPr lang="en-US" sz="2400" b="1" dirty="0" err="1">
                <a:solidFill>
                  <a:srgbClr val="00B050"/>
                </a:solidFill>
              </a:rPr>
              <a:t>Khác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nhau</a:t>
            </a:r>
            <a:r>
              <a:rPr lang="en-US" sz="2400" b="1" dirty="0">
                <a:solidFill>
                  <a:srgbClr val="00B050"/>
                </a:solidFill>
              </a:rPr>
              <a:t>  :   </a:t>
            </a:r>
            <a:r>
              <a:rPr lang="en-US" sz="2400" i="1" dirty="0" err="1">
                <a:solidFill>
                  <a:srgbClr val="00B050"/>
                </a:solidFill>
              </a:rPr>
              <a:t>Về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kích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thước</a:t>
            </a:r>
            <a:endParaRPr lang="en-US" sz="2400" i="1" dirty="0">
              <a:solidFill>
                <a:srgbClr val="00B050"/>
              </a:solidFill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>
                <a:solidFill>
                  <a:srgbClr val="00B050"/>
                </a:solidFill>
              </a:rPr>
              <a:t>                             </a:t>
            </a:r>
            <a:r>
              <a:rPr lang="en-US" sz="2400" i="1" dirty="0" err="1" smtClean="0">
                <a:solidFill>
                  <a:srgbClr val="00B050"/>
                </a:solidFill>
              </a:rPr>
              <a:t>Về</a:t>
            </a:r>
            <a:r>
              <a:rPr lang="en-US" sz="2400" i="1" dirty="0" smtClean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cấu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tạo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đai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vai</a:t>
            </a:r>
            <a:r>
              <a:rPr lang="en-US" sz="2400" i="1" dirty="0">
                <a:solidFill>
                  <a:srgbClr val="00B050"/>
                </a:solidFill>
              </a:rPr>
              <a:t>, </a:t>
            </a:r>
            <a:r>
              <a:rPr lang="en-US" sz="2400" i="1" dirty="0" err="1">
                <a:solidFill>
                  <a:srgbClr val="00B050"/>
                </a:solidFill>
              </a:rPr>
              <a:t>đai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hông</a:t>
            </a:r>
            <a:endParaRPr lang="en-US" sz="2400" i="1" dirty="0">
              <a:solidFill>
                <a:srgbClr val="00B050"/>
              </a:solidFill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>
                <a:solidFill>
                  <a:srgbClr val="00B050"/>
                </a:solidFill>
              </a:rPr>
              <a:t>                             </a:t>
            </a:r>
            <a:r>
              <a:rPr lang="en-US" sz="2400" i="1" dirty="0" err="1" smtClean="0">
                <a:solidFill>
                  <a:srgbClr val="00B050"/>
                </a:solidFill>
              </a:rPr>
              <a:t>Về</a:t>
            </a:r>
            <a:r>
              <a:rPr lang="en-US" sz="2400" i="1" dirty="0" smtClean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sự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sắp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xếp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của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xương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cổ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tay</a:t>
            </a:r>
            <a:r>
              <a:rPr lang="en-US" sz="2400" i="1" dirty="0">
                <a:solidFill>
                  <a:srgbClr val="00B050"/>
                </a:solidFill>
              </a:rPr>
              <a:t>, </a:t>
            </a:r>
            <a:r>
              <a:rPr lang="en-US" sz="2400" i="1" dirty="0" err="1">
                <a:solidFill>
                  <a:srgbClr val="00B050"/>
                </a:solidFill>
              </a:rPr>
              <a:t>cổ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chân</a:t>
            </a:r>
            <a:r>
              <a:rPr lang="en-US" sz="2400" i="1" dirty="0">
                <a:solidFill>
                  <a:srgbClr val="00B050"/>
                </a:solidFill>
              </a:rPr>
              <a:t>,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>
                <a:solidFill>
                  <a:srgbClr val="00B050"/>
                </a:solidFill>
              </a:rPr>
              <a:t>                             </a:t>
            </a:r>
            <a:r>
              <a:rPr lang="en-US" sz="2400" i="1" dirty="0" err="1" smtClean="0">
                <a:solidFill>
                  <a:srgbClr val="00B050"/>
                </a:solidFill>
              </a:rPr>
              <a:t>bàn</a:t>
            </a:r>
            <a:r>
              <a:rPr lang="en-US" sz="2400" i="1" dirty="0" smtClean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tay</a:t>
            </a:r>
            <a:r>
              <a:rPr lang="en-US" sz="2400" i="1" dirty="0">
                <a:solidFill>
                  <a:srgbClr val="00B050"/>
                </a:solidFill>
              </a:rPr>
              <a:t>, </a:t>
            </a:r>
            <a:r>
              <a:rPr lang="en-US" sz="2400" i="1" dirty="0" err="1">
                <a:solidFill>
                  <a:srgbClr val="00B050"/>
                </a:solidFill>
              </a:rPr>
              <a:t>bàn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  <a:r>
              <a:rPr lang="en-US" sz="2400" i="1" dirty="0" err="1">
                <a:solidFill>
                  <a:srgbClr val="00B050"/>
                </a:solidFill>
              </a:rPr>
              <a:t>chân</a:t>
            </a:r>
            <a:r>
              <a:rPr lang="en-US" sz="2400" i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2443163" y="0"/>
            <a:ext cx="391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 u="sng"/>
              <a:t>TIẾT 7</a:t>
            </a:r>
            <a:r>
              <a:rPr lang="en-US" sz="2400" b="1"/>
              <a:t>, </a:t>
            </a:r>
            <a:r>
              <a:rPr lang="en-US" sz="2400" b="1" u="sng"/>
              <a:t>BÀI 7</a:t>
            </a:r>
            <a:r>
              <a:rPr lang="en-US" sz="2400" b="1"/>
              <a:t>: BỘ XƯƠNG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onesha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5254" y="1905000"/>
            <a:ext cx="6078745" cy="47132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90331" y="1081389"/>
            <a:ext cx="8204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?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nhiêu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loại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đặc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loại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xương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99855" y="2667000"/>
            <a:ext cx="2565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96"/>
                </a:solidFill>
              </a:rPr>
              <a:t> </a:t>
            </a:r>
            <a:r>
              <a:rPr lang="en-US" sz="3200" b="1" dirty="0">
                <a:solidFill>
                  <a:srgbClr val="000096"/>
                </a:solidFill>
                <a:sym typeface="Wingdings" pitchFamily="2" charset="2"/>
              </a:rPr>
              <a:t>-</a:t>
            </a:r>
            <a:r>
              <a:rPr lang="en-US" sz="3200" dirty="0" smtClean="0">
                <a:solidFill>
                  <a:srgbClr val="000096"/>
                </a:solidFill>
              </a:rPr>
              <a:t> </a:t>
            </a:r>
            <a:r>
              <a:rPr lang="en-US" sz="3200" dirty="0" err="1">
                <a:solidFill>
                  <a:srgbClr val="000096"/>
                </a:solidFill>
              </a:rPr>
              <a:t>Có</a:t>
            </a:r>
            <a:r>
              <a:rPr lang="en-US" sz="3200" dirty="0">
                <a:solidFill>
                  <a:srgbClr val="000096"/>
                </a:solidFill>
              </a:rPr>
              <a:t> </a:t>
            </a:r>
            <a:r>
              <a:rPr lang="en-US" sz="3200" dirty="0" smtClean="0">
                <a:solidFill>
                  <a:srgbClr val="000096"/>
                </a:solidFill>
              </a:rPr>
              <a:t>3 </a:t>
            </a:r>
            <a:r>
              <a:rPr lang="en-US" sz="3200" dirty="0" err="1" smtClean="0">
                <a:solidFill>
                  <a:srgbClr val="000096"/>
                </a:solidFill>
              </a:rPr>
              <a:t>loại</a:t>
            </a:r>
            <a:r>
              <a:rPr lang="en-US" sz="3200" dirty="0" smtClean="0">
                <a:solidFill>
                  <a:srgbClr val="000096"/>
                </a:solidFill>
              </a:rPr>
              <a:t>: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000096"/>
                </a:solidFill>
              </a:rPr>
              <a:t>+ </a:t>
            </a:r>
            <a:r>
              <a:rPr lang="en-US" sz="3200" dirty="0" err="1">
                <a:solidFill>
                  <a:srgbClr val="000096"/>
                </a:solidFill>
              </a:rPr>
              <a:t>Xương</a:t>
            </a:r>
            <a:r>
              <a:rPr lang="en-US" sz="3200" dirty="0">
                <a:solidFill>
                  <a:srgbClr val="000096"/>
                </a:solidFill>
              </a:rPr>
              <a:t> </a:t>
            </a:r>
            <a:r>
              <a:rPr lang="en-US" sz="3200" dirty="0" err="1">
                <a:solidFill>
                  <a:srgbClr val="000096"/>
                </a:solidFill>
              </a:rPr>
              <a:t>dài</a:t>
            </a:r>
            <a:r>
              <a:rPr lang="en-US" sz="3200" dirty="0">
                <a:solidFill>
                  <a:srgbClr val="000096"/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000096"/>
                </a:solidFill>
              </a:rPr>
              <a:t>+ </a:t>
            </a:r>
            <a:r>
              <a:rPr lang="en-US" sz="3200" dirty="0" err="1">
                <a:solidFill>
                  <a:srgbClr val="000096"/>
                </a:solidFill>
              </a:rPr>
              <a:t>Xương</a:t>
            </a:r>
            <a:r>
              <a:rPr lang="en-US" sz="3200" dirty="0">
                <a:solidFill>
                  <a:srgbClr val="000096"/>
                </a:solidFill>
              </a:rPr>
              <a:t> </a:t>
            </a:r>
            <a:r>
              <a:rPr lang="en-US" sz="3200" dirty="0" err="1">
                <a:solidFill>
                  <a:srgbClr val="000096"/>
                </a:solidFill>
              </a:rPr>
              <a:t>ngắn</a:t>
            </a:r>
            <a:r>
              <a:rPr lang="en-US" sz="3200" dirty="0">
                <a:solidFill>
                  <a:srgbClr val="000096"/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000096"/>
                </a:solidFill>
              </a:rPr>
              <a:t>+ </a:t>
            </a:r>
            <a:r>
              <a:rPr lang="en-US" sz="3200" dirty="0" err="1">
                <a:solidFill>
                  <a:srgbClr val="000096"/>
                </a:solidFill>
              </a:rPr>
              <a:t>Xương</a:t>
            </a:r>
            <a:r>
              <a:rPr lang="en-US" sz="3200" dirty="0">
                <a:solidFill>
                  <a:srgbClr val="000096"/>
                </a:solidFill>
              </a:rPr>
              <a:t> </a:t>
            </a:r>
            <a:r>
              <a:rPr lang="en-US" sz="3200" dirty="0" err="1">
                <a:solidFill>
                  <a:srgbClr val="000096"/>
                </a:solidFill>
              </a:rPr>
              <a:t>dẹt</a:t>
            </a:r>
            <a:endParaRPr lang="en-US" sz="3200" dirty="0">
              <a:solidFill>
                <a:srgbClr val="000096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2443163" y="0"/>
            <a:ext cx="391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 u="sng"/>
              <a:t>TIẾT 7</a:t>
            </a:r>
            <a:r>
              <a:rPr lang="en-US" sz="2400" b="1"/>
              <a:t>, </a:t>
            </a:r>
            <a:r>
              <a:rPr lang="en-US" sz="2400" b="1" u="sng"/>
              <a:t>BÀI 7</a:t>
            </a:r>
            <a:r>
              <a:rPr lang="en-US" sz="2400" b="1"/>
              <a:t>: BỘ XƯƠNG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58800" y="457200"/>
            <a:ext cx="6489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3200" b="1" dirty="0">
                <a:solidFill>
                  <a:srgbClr val="000096"/>
                </a:solidFill>
              </a:rPr>
              <a:t>II. </a:t>
            </a:r>
            <a:r>
              <a:rPr lang="en-US" sz="3200" b="1" u="sng" dirty="0" err="1">
                <a:solidFill>
                  <a:srgbClr val="000096"/>
                </a:solidFill>
              </a:rPr>
              <a:t>Phân</a:t>
            </a:r>
            <a:r>
              <a:rPr lang="en-US" sz="3200" b="1" u="sng" dirty="0">
                <a:solidFill>
                  <a:srgbClr val="000096"/>
                </a:solidFill>
              </a:rPr>
              <a:t> </a:t>
            </a:r>
            <a:r>
              <a:rPr lang="en-US" sz="3200" b="1" u="sng" dirty="0" err="1">
                <a:solidFill>
                  <a:srgbClr val="000096"/>
                </a:solidFill>
              </a:rPr>
              <a:t>biệt</a:t>
            </a:r>
            <a:r>
              <a:rPr lang="en-US" sz="3200" b="1" u="sng" dirty="0">
                <a:solidFill>
                  <a:srgbClr val="000096"/>
                </a:solidFill>
              </a:rPr>
              <a:t> </a:t>
            </a:r>
            <a:r>
              <a:rPr lang="en-US" sz="3200" b="1" u="sng" dirty="0" err="1">
                <a:solidFill>
                  <a:srgbClr val="000096"/>
                </a:solidFill>
              </a:rPr>
              <a:t>các</a:t>
            </a:r>
            <a:r>
              <a:rPr lang="en-US" sz="3200" b="1" u="sng" dirty="0">
                <a:solidFill>
                  <a:srgbClr val="000096"/>
                </a:solidFill>
              </a:rPr>
              <a:t> </a:t>
            </a:r>
            <a:r>
              <a:rPr lang="en-US" sz="3200" b="1" u="sng" dirty="0" err="1">
                <a:solidFill>
                  <a:srgbClr val="000096"/>
                </a:solidFill>
              </a:rPr>
              <a:t>loại</a:t>
            </a:r>
            <a:r>
              <a:rPr lang="en-US" sz="3200" b="1" u="sng" dirty="0">
                <a:solidFill>
                  <a:srgbClr val="000096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96"/>
                </a:solidFill>
              </a:rPr>
              <a:t>xương</a:t>
            </a:r>
            <a:r>
              <a:rPr lang="en-US" sz="3200" b="1" u="sng" dirty="0" smtClean="0">
                <a:solidFill>
                  <a:srgbClr val="000096"/>
                </a:solidFill>
              </a:rPr>
              <a:t> (</a:t>
            </a:r>
            <a:r>
              <a:rPr lang="en-US" sz="3200" b="1" u="sng" dirty="0" err="1" smtClean="0">
                <a:solidFill>
                  <a:srgbClr val="000096"/>
                </a:solidFill>
              </a:rPr>
              <a:t>tự</a:t>
            </a:r>
            <a:r>
              <a:rPr lang="en-US" sz="3200" b="1" u="sng" dirty="0" smtClean="0">
                <a:solidFill>
                  <a:srgbClr val="000096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96"/>
                </a:solidFill>
              </a:rPr>
              <a:t>học</a:t>
            </a:r>
            <a:r>
              <a:rPr lang="en-US" sz="3200" b="1" u="sng" dirty="0" smtClean="0">
                <a:solidFill>
                  <a:srgbClr val="000096"/>
                </a:solidFill>
              </a:rPr>
              <a:t>)</a:t>
            </a:r>
            <a:endParaRPr lang="en-US" sz="3200" b="1" u="sng" dirty="0">
              <a:solidFill>
                <a:srgbClr val="00009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496614" y="4212067"/>
            <a:ext cx="8001000" cy="107721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None/>
            </a:pPr>
            <a:r>
              <a:rPr lang="en-US" sz="3200" b="1" i="1" dirty="0" err="1">
                <a:solidFill>
                  <a:schemeClr val="tx2"/>
                </a:solidFill>
              </a:rPr>
              <a:t>Xương</a:t>
            </a:r>
            <a:r>
              <a:rPr lang="en-US" sz="3200" b="1" i="1" dirty="0">
                <a:solidFill>
                  <a:schemeClr val="tx2"/>
                </a:solidFill>
              </a:rPr>
              <a:t> </a:t>
            </a:r>
            <a:r>
              <a:rPr lang="en-US" sz="3200" b="1" i="1" dirty="0" err="1">
                <a:solidFill>
                  <a:schemeClr val="tx2"/>
                </a:solidFill>
              </a:rPr>
              <a:t>dẹt</a:t>
            </a:r>
            <a:r>
              <a:rPr lang="en-US" sz="3200" b="1" i="1" dirty="0">
                <a:solidFill>
                  <a:schemeClr val="tx2"/>
                </a:solidFill>
              </a:rPr>
              <a:t> </a:t>
            </a:r>
            <a:r>
              <a:rPr lang="en-US" sz="3200" i="1" dirty="0">
                <a:solidFill>
                  <a:schemeClr val="tx2"/>
                </a:solidFill>
              </a:rPr>
              <a:t>:</a:t>
            </a:r>
            <a:r>
              <a:rPr lang="en-US" sz="3200" dirty="0" err="1">
                <a:solidFill>
                  <a:srgbClr val="00B050"/>
                </a:solidFill>
              </a:rPr>
              <a:t>Hình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bản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dẹt,mỏng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như</a:t>
            </a:r>
            <a:r>
              <a:rPr lang="en-US" sz="3200" dirty="0">
                <a:solidFill>
                  <a:srgbClr val="00B050"/>
                </a:solidFill>
              </a:rPr>
              <a:t>  </a:t>
            </a:r>
            <a:r>
              <a:rPr lang="en-US" sz="3200" dirty="0" err="1">
                <a:solidFill>
                  <a:srgbClr val="00B050"/>
                </a:solidFill>
              </a:rPr>
              <a:t>xương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bả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vai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xương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cánh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chân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các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xương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sọ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533400" y="2971800"/>
            <a:ext cx="7848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i="1" dirty="0" err="1">
                <a:solidFill>
                  <a:schemeClr val="tx1"/>
                </a:solidFill>
              </a:rPr>
              <a:t>Xương</a:t>
            </a:r>
            <a:r>
              <a:rPr lang="en-US" sz="3200" b="1" i="1" dirty="0">
                <a:solidFill>
                  <a:schemeClr val="tx1"/>
                </a:solidFill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</a:rPr>
              <a:t>ngắn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dirty="0" err="1">
                <a:solidFill>
                  <a:srgbClr val="00B050"/>
                </a:solidFill>
              </a:rPr>
              <a:t>Kích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thước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ngắn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xương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cổ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tay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xương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bàn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tay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các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đốt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sống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88731" y="1143000"/>
            <a:ext cx="7696200" cy="156966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i="1" dirty="0" err="1">
                <a:solidFill>
                  <a:schemeClr val="hlink"/>
                </a:solidFill>
              </a:rPr>
              <a:t>Xương</a:t>
            </a:r>
            <a:r>
              <a:rPr lang="en-US" sz="3200" b="1" i="1" dirty="0">
                <a:solidFill>
                  <a:schemeClr val="hlink"/>
                </a:solidFill>
              </a:rPr>
              <a:t> </a:t>
            </a:r>
            <a:r>
              <a:rPr lang="en-US" sz="3200" b="1" dirty="0" err="1">
                <a:solidFill>
                  <a:schemeClr val="hlink"/>
                </a:solidFill>
              </a:rPr>
              <a:t>dài:</a:t>
            </a:r>
            <a:r>
              <a:rPr lang="en-US" sz="3200" dirty="0" err="1">
                <a:solidFill>
                  <a:srgbClr val="00B050"/>
                </a:solidFill>
              </a:rPr>
              <a:t>Hình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ống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chứa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tủy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đỏ</a:t>
            </a:r>
            <a:r>
              <a:rPr lang="en-US" sz="3200" dirty="0">
                <a:solidFill>
                  <a:srgbClr val="00B050"/>
                </a:solidFill>
              </a:rPr>
              <a:t> (ở </a:t>
            </a:r>
            <a:r>
              <a:rPr lang="en-US" sz="3200" dirty="0" err="1">
                <a:solidFill>
                  <a:srgbClr val="00B050"/>
                </a:solidFill>
              </a:rPr>
              <a:t>trẻ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em</a:t>
            </a:r>
            <a:r>
              <a:rPr lang="en-US" sz="3200" dirty="0">
                <a:solidFill>
                  <a:srgbClr val="00B050"/>
                </a:solidFill>
              </a:rPr>
              <a:t>) </a:t>
            </a:r>
            <a:r>
              <a:rPr lang="en-US" sz="3200" dirty="0" err="1">
                <a:solidFill>
                  <a:srgbClr val="00B050"/>
                </a:solidFill>
              </a:rPr>
              <a:t>và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tủy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vàng</a:t>
            </a:r>
            <a:r>
              <a:rPr lang="en-US" sz="3200" dirty="0">
                <a:solidFill>
                  <a:srgbClr val="00B050"/>
                </a:solidFill>
              </a:rPr>
              <a:t> (ở </a:t>
            </a:r>
            <a:r>
              <a:rPr lang="en-US" sz="3200" dirty="0" err="1">
                <a:solidFill>
                  <a:srgbClr val="00B050"/>
                </a:solidFill>
              </a:rPr>
              <a:t>người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lớn</a:t>
            </a:r>
            <a:r>
              <a:rPr lang="en-US" sz="3200" dirty="0">
                <a:solidFill>
                  <a:srgbClr val="00B050"/>
                </a:solidFill>
              </a:rPr>
              <a:t>) </a:t>
            </a:r>
            <a:r>
              <a:rPr lang="en-US" sz="3200" dirty="0" err="1">
                <a:solidFill>
                  <a:srgbClr val="00B050"/>
                </a:solidFill>
              </a:rPr>
              <a:t>như:xương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ống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tay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xương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đùi</a:t>
            </a:r>
            <a:r>
              <a:rPr lang="en-US" sz="3200" dirty="0">
                <a:solidFill>
                  <a:srgbClr val="00B050"/>
                </a:solidFill>
              </a:rPr>
              <a:t>, </a:t>
            </a:r>
            <a:r>
              <a:rPr lang="en-US" sz="3200" dirty="0" err="1">
                <a:solidFill>
                  <a:srgbClr val="00B050"/>
                </a:solidFill>
              </a:rPr>
              <a:t>xương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cẳng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chân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1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4" name="Picture 8" descr="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95"/>
          <a:stretch/>
        </p:blipFill>
        <p:spPr bwMode="auto">
          <a:xfrm>
            <a:off x="609600" y="2144018"/>
            <a:ext cx="280232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5" name="Picture 9" descr="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92" t="-893" r="8515" b="893"/>
          <a:stretch/>
        </p:blipFill>
        <p:spPr bwMode="auto">
          <a:xfrm>
            <a:off x="3810000" y="2067818"/>
            <a:ext cx="215987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6" name="Picture 10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7162" y="2144018"/>
            <a:ext cx="2768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09600" y="1066800"/>
            <a:ext cx="8305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>
                <a:solidFill>
                  <a:srgbClr val="FF0000"/>
                </a:solidFill>
              </a:rPr>
              <a:t>Hãy quan sát tranh và thảo luận nhóm theo nội dung phiếu học tập.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2443163" y="0"/>
            <a:ext cx="391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 u="sng"/>
              <a:t>TIẾT 7</a:t>
            </a:r>
            <a:r>
              <a:rPr lang="en-US" sz="2400" b="1"/>
              <a:t>, </a:t>
            </a:r>
            <a:r>
              <a:rPr lang="en-US" sz="2400" b="1" u="sng"/>
              <a:t>BÀI 7</a:t>
            </a:r>
            <a:r>
              <a:rPr lang="en-US" sz="2400" b="1"/>
              <a:t>: BỘ XƯƠNG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609600" y="482025"/>
            <a:ext cx="81371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96"/>
                </a:solidFill>
              </a:rPr>
              <a:t>III. </a:t>
            </a:r>
            <a:r>
              <a:rPr lang="en-US" sz="3200" b="1" u="sng" dirty="0" err="1">
                <a:solidFill>
                  <a:srgbClr val="000096"/>
                </a:solidFill>
              </a:rPr>
              <a:t>Các</a:t>
            </a:r>
            <a:r>
              <a:rPr lang="en-US" sz="3200" b="1" u="sng" dirty="0">
                <a:solidFill>
                  <a:srgbClr val="000096"/>
                </a:solidFill>
              </a:rPr>
              <a:t> </a:t>
            </a:r>
            <a:r>
              <a:rPr lang="en-US" sz="3200" b="1" u="sng" dirty="0" err="1">
                <a:solidFill>
                  <a:srgbClr val="000096"/>
                </a:solidFill>
              </a:rPr>
              <a:t>khớp</a:t>
            </a:r>
            <a:r>
              <a:rPr lang="en-US" sz="3200" b="1" u="sng" dirty="0">
                <a:solidFill>
                  <a:srgbClr val="000096"/>
                </a:solidFill>
              </a:rPr>
              <a:t> </a:t>
            </a:r>
            <a:r>
              <a:rPr lang="en-US" sz="3200" b="1" u="sng" dirty="0" err="1">
                <a:solidFill>
                  <a:srgbClr val="000096"/>
                </a:solidFill>
              </a:rPr>
              <a:t>xương</a:t>
            </a:r>
            <a:r>
              <a:rPr lang="en-US" sz="3200" b="1" u="sng" dirty="0">
                <a:solidFill>
                  <a:srgbClr val="000096"/>
                </a:solidFill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1814513"/>
            <a:ext cx="754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i="1" u="sng" dirty="0">
                <a:solidFill>
                  <a:srgbClr val="FF0000"/>
                </a:solidFill>
              </a:rPr>
              <a:t>CÂU HỎI: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 err="1">
                <a:solidFill>
                  <a:srgbClr val="FF0000"/>
                </a:solidFill>
              </a:rPr>
              <a:t>Phản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gì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en-US" sz="2400" dirty="0" err="1">
                <a:solidFill>
                  <a:srgbClr val="FF0000"/>
                </a:solidFill>
              </a:rPr>
              <a:t>Hãy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1 </a:t>
            </a:r>
            <a:r>
              <a:rPr lang="en-US" sz="2400" dirty="0" err="1">
                <a:solidFill>
                  <a:srgbClr val="FF0000"/>
                </a:solidFill>
              </a:rPr>
              <a:t>ví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dụ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về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phản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xạ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38200" y="304800"/>
            <a:ext cx="60960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1800">
              <a:solidFill>
                <a:schemeClr val="tx1"/>
              </a:solidFill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 u="sng">
                <a:solidFill>
                  <a:schemeClr val="tx1"/>
                </a:solidFill>
              </a:rPr>
              <a:t>KIỂM TRA BÀI CŨ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57200" y="2928938"/>
            <a:ext cx="8153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i="1" u="sng" dirty="0">
                <a:solidFill>
                  <a:srgbClr val="00B050"/>
                </a:solidFill>
              </a:rPr>
              <a:t>ĐÁP ÁN: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</a:p>
          <a:p>
            <a:pPr algn="just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i="1" dirty="0" err="1">
                <a:solidFill>
                  <a:srgbClr val="00B050"/>
                </a:solidFill>
              </a:rPr>
              <a:t>Phản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xạ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là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phản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ứng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của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cơ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thể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trả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lời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các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kích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thích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của</a:t>
            </a:r>
            <a:endParaRPr lang="en-US" sz="2400" b="1" i="1" dirty="0">
              <a:solidFill>
                <a:srgbClr val="00B050"/>
              </a:solidFill>
            </a:endParaRPr>
          </a:p>
          <a:p>
            <a:pPr algn="just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môi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trường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thông</a:t>
            </a:r>
            <a:r>
              <a:rPr lang="en-US" sz="2400" b="1" i="1" dirty="0">
                <a:solidFill>
                  <a:srgbClr val="00B050"/>
                </a:solidFill>
              </a:rPr>
              <a:t> qua </a:t>
            </a:r>
            <a:r>
              <a:rPr lang="en-US" sz="2400" b="1" i="1" dirty="0" err="1">
                <a:solidFill>
                  <a:srgbClr val="00B050"/>
                </a:solidFill>
              </a:rPr>
              <a:t>hệ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thần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kinh</a:t>
            </a:r>
            <a:r>
              <a:rPr lang="en-US" sz="2400" b="1" i="1" dirty="0">
                <a:solidFill>
                  <a:srgbClr val="00B050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i="1" u="sng" dirty="0" err="1">
                <a:solidFill>
                  <a:srgbClr val="00B050"/>
                </a:solidFill>
              </a:rPr>
              <a:t>Ví</a:t>
            </a:r>
            <a:r>
              <a:rPr lang="en-US" sz="2400" b="1" i="1" u="sng" dirty="0">
                <a:solidFill>
                  <a:srgbClr val="00B050"/>
                </a:solidFill>
              </a:rPr>
              <a:t> </a:t>
            </a:r>
            <a:r>
              <a:rPr lang="en-US" sz="2400" b="1" i="1" u="sng" dirty="0" err="1">
                <a:solidFill>
                  <a:srgbClr val="00B050"/>
                </a:solidFill>
              </a:rPr>
              <a:t>dụ</a:t>
            </a:r>
            <a:r>
              <a:rPr lang="en-US" sz="2400" b="1" i="1" dirty="0">
                <a:solidFill>
                  <a:srgbClr val="00B050"/>
                </a:solidFill>
              </a:rPr>
              <a:t>: </a:t>
            </a:r>
          </a:p>
          <a:p>
            <a:pPr algn="just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+ </a:t>
            </a:r>
            <a:r>
              <a:rPr lang="en-US" sz="2400" b="1" i="1" dirty="0" err="1">
                <a:solidFill>
                  <a:srgbClr val="00B050"/>
                </a:solidFill>
              </a:rPr>
              <a:t>Tay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chạm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vào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vật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nóng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thì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rụt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tay</a:t>
            </a:r>
            <a:r>
              <a:rPr lang="en-US" sz="2400" b="1" i="1" dirty="0">
                <a:solidFill>
                  <a:srgbClr val="00B050"/>
                </a:solidFill>
              </a:rPr>
              <a:t> </a:t>
            </a:r>
            <a:r>
              <a:rPr lang="en-US" sz="2400" b="1" i="1" dirty="0" err="1">
                <a:solidFill>
                  <a:srgbClr val="00B050"/>
                </a:solidFill>
              </a:rPr>
              <a:t>lại</a:t>
            </a:r>
            <a:r>
              <a:rPr lang="en-US" sz="2400" i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29703" name="Picture 7" descr="j02991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3400" y="559980"/>
            <a:ext cx="86106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CC3300"/>
                </a:solidFill>
              </a:rPr>
              <a:t>PHIẾU </a:t>
            </a:r>
            <a:r>
              <a:rPr lang="en-US" sz="2400" b="1" dirty="0">
                <a:solidFill>
                  <a:srgbClr val="CC3300"/>
                </a:solidFill>
              </a:rPr>
              <a:t>HỌC TẬP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 err="1">
                <a:solidFill>
                  <a:srgbClr val="FF0000"/>
                </a:solidFill>
              </a:rPr>
              <a:t>Câu</a:t>
            </a:r>
            <a:r>
              <a:rPr lang="en-US" sz="2400" dirty="0">
                <a:solidFill>
                  <a:srgbClr val="FF0000"/>
                </a:solidFill>
              </a:rPr>
              <a:t> 1: </a:t>
            </a:r>
            <a:r>
              <a:rPr lang="en-US" sz="2400" dirty="0" err="1">
                <a:solidFill>
                  <a:srgbClr val="FF0000"/>
                </a:solidFill>
              </a:rPr>
              <a:t>Khớp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xương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gì</a:t>
            </a:r>
            <a:r>
              <a:rPr lang="en-US" sz="2400" dirty="0">
                <a:solidFill>
                  <a:srgbClr val="FF0000"/>
                </a:solidFill>
              </a:rPr>
              <a:t> ?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 err="1">
                <a:solidFill>
                  <a:srgbClr val="FF0000"/>
                </a:solidFill>
              </a:rPr>
              <a:t>Câu</a:t>
            </a:r>
            <a:r>
              <a:rPr lang="en-US" sz="2400" dirty="0">
                <a:solidFill>
                  <a:srgbClr val="FF0000"/>
                </a:solidFill>
              </a:rPr>
              <a:t> 2: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mấy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loại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khớp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xương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ví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dụ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 err="1">
                <a:solidFill>
                  <a:srgbClr val="FF0000"/>
                </a:solidFill>
              </a:rPr>
              <a:t>Câu</a:t>
            </a:r>
            <a:r>
              <a:rPr lang="en-US" sz="2400" dirty="0">
                <a:solidFill>
                  <a:srgbClr val="FF0000"/>
                </a:solidFill>
              </a:rPr>
              <a:t> 3: </a:t>
            </a:r>
            <a:r>
              <a:rPr lang="en-US" sz="2400" dirty="0" err="1">
                <a:solidFill>
                  <a:srgbClr val="FF0000"/>
                </a:solidFill>
              </a:rPr>
              <a:t>Hãy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hoàn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bảng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sau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/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3300"/>
              </a:solidFill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3300"/>
              </a:solidFill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3300"/>
              </a:solidFill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3300"/>
              </a:solidFill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3300"/>
              </a:solidFill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3300"/>
              </a:solidFill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3300"/>
              </a:solidFill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solidFill>
                <a:srgbClr val="003300"/>
              </a:solidFill>
            </a:endParaRPr>
          </a:p>
        </p:txBody>
      </p:sp>
      <p:graphicFrame>
        <p:nvGraphicFramePr>
          <p:cNvPr id="39963" name="Group 2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421804738"/>
              </p:ext>
            </p:extLst>
          </p:nvPr>
        </p:nvGraphicFramePr>
        <p:xfrm>
          <a:off x="762000" y="3124200"/>
          <a:ext cx="8153400" cy="3352800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 chất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 mức độ hoạt động)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Cấu tạo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762000" y="3124201"/>
            <a:ext cx="1981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4724400" y="28194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vi-VN" sz="2000">
              <a:solidFill>
                <a:srgbClr val="003300"/>
              </a:solidFill>
            </a:endParaRP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7086600" y="30480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vi-VN" sz="2000">
              <a:solidFill>
                <a:srgbClr val="003300"/>
              </a:solidFill>
            </a:endParaRPr>
          </a:p>
        </p:txBody>
      </p:sp>
      <p:sp>
        <p:nvSpPr>
          <p:cNvPr id="39973" name="Rectangle 37"/>
          <p:cNvSpPr>
            <a:spLocks noChangeArrowheads="1"/>
          </p:cNvSpPr>
          <p:nvPr/>
        </p:nvSpPr>
        <p:spPr bwMode="auto">
          <a:xfrm>
            <a:off x="2443163" y="0"/>
            <a:ext cx="391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 u="sng"/>
              <a:t>TIẾT 7</a:t>
            </a:r>
            <a:r>
              <a:rPr lang="en-US" sz="2400" b="1"/>
              <a:t>, </a:t>
            </a:r>
            <a:r>
              <a:rPr lang="en-US" sz="2400" b="1" u="sng"/>
              <a:t>BÀI 7</a:t>
            </a:r>
            <a:r>
              <a:rPr lang="en-US" sz="2400" b="1"/>
              <a:t>: BỘ XƯƠNG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517526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 err="1" smtClean="0">
                <a:solidFill>
                  <a:srgbClr val="000096"/>
                </a:solidFill>
              </a:rPr>
              <a:t>Khớp</a:t>
            </a:r>
            <a:r>
              <a:rPr lang="en-US" sz="3200" dirty="0" smtClean="0">
                <a:solidFill>
                  <a:srgbClr val="000096"/>
                </a:solidFill>
              </a:rPr>
              <a:t> </a:t>
            </a:r>
            <a:r>
              <a:rPr lang="en-US" sz="3200" dirty="0" err="1">
                <a:solidFill>
                  <a:srgbClr val="000096"/>
                </a:solidFill>
              </a:rPr>
              <a:t>xương</a:t>
            </a:r>
            <a:r>
              <a:rPr lang="en-US" sz="3200" dirty="0">
                <a:solidFill>
                  <a:srgbClr val="000096"/>
                </a:solidFill>
              </a:rPr>
              <a:t> </a:t>
            </a:r>
            <a:r>
              <a:rPr lang="en-US" sz="3200" i="1" dirty="0" err="1">
                <a:solidFill>
                  <a:srgbClr val="000096"/>
                </a:solidFill>
              </a:rPr>
              <a:t>là</a:t>
            </a:r>
            <a:r>
              <a:rPr lang="en-US" sz="3200" i="1" dirty="0">
                <a:solidFill>
                  <a:srgbClr val="000096"/>
                </a:solidFill>
              </a:rPr>
              <a:t> </a:t>
            </a:r>
            <a:r>
              <a:rPr lang="en-US" sz="3200" i="1" dirty="0" err="1">
                <a:solidFill>
                  <a:srgbClr val="000096"/>
                </a:solidFill>
              </a:rPr>
              <a:t>nơi</a:t>
            </a:r>
            <a:r>
              <a:rPr lang="en-US" sz="3200" i="1" dirty="0">
                <a:solidFill>
                  <a:srgbClr val="000096"/>
                </a:solidFill>
              </a:rPr>
              <a:t> </a:t>
            </a:r>
            <a:r>
              <a:rPr lang="en-US" sz="3200" i="1" dirty="0" err="1">
                <a:solidFill>
                  <a:srgbClr val="000096"/>
                </a:solidFill>
              </a:rPr>
              <a:t>tiếp</a:t>
            </a:r>
            <a:r>
              <a:rPr lang="en-US" sz="3200" i="1" dirty="0">
                <a:solidFill>
                  <a:srgbClr val="000096"/>
                </a:solidFill>
              </a:rPr>
              <a:t> </a:t>
            </a:r>
            <a:r>
              <a:rPr lang="en-US" sz="3200" i="1" dirty="0" err="1">
                <a:solidFill>
                  <a:srgbClr val="000096"/>
                </a:solidFill>
              </a:rPr>
              <a:t>giáp</a:t>
            </a:r>
            <a:r>
              <a:rPr lang="en-US" sz="3200" i="1" dirty="0">
                <a:solidFill>
                  <a:srgbClr val="000096"/>
                </a:solidFill>
              </a:rPr>
              <a:t> </a:t>
            </a:r>
            <a:r>
              <a:rPr lang="en-US" sz="3200" i="1" dirty="0" err="1">
                <a:solidFill>
                  <a:srgbClr val="000096"/>
                </a:solidFill>
              </a:rPr>
              <a:t>giữa</a:t>
            </a:r>
            <a:r>
              <a:rPr lang="en-US" sz="3200" i="1" dirty="0">
                <a:solidFill>
                  <a:srgbClr val="000096"/>
                </a:solidFill>
              </a:rPr>
              <a:t> </a:t>
            </a:r>
            <a:r>
              <a:rPr lang="en-US" sz="3200" i="1" dirty="0" err="1">
                <a:solidFill>
                  <a:srgbClr val="000096"/>
                </a:solidFill>
              </a:rPr>
              <a:t>các</a:t>
            </a:r>
            <a:r>
              <a:rPr lang="en-US" sz="3200" i="1" dirty="0">
                <a:solidFill>
                  <a:srgbClr val="000096"/>
                </a:solidFill>
              </a:rPr>
              <a:t> </a:t>
            </a:r>
            <a:r>
              <a:rPr lang="en-US" sz="3200" i="1" dirty="0" err="1">
                <a:solidFill>
                  <a:srgbClr val="000096"/>
                </a:solidFill>
              </a:rPr>
              <a:t>đầu</a:t>
            </a:r>
            <a:r>
              <a:rPr lang="en-US" sz="3200" i="1" dirty="0">
                <a:solidFill>
                  <a:srgbClr val="000096"/>
                </a:solidFill>
              </a:rPr>
              <a:t> </a:t>
            </a:r>
            <a:r>
              <a:rPr lang="en-US" sz="3200" i="1" dirty="0" err="1">
                <a:solidFill>
                  <a:srgbClr val="000096"/>
                </a:solidFill>
              </a:rPr>
              <a:t>xương</a:t>
            </a:r>
            <a:r>
              <a:rPr lang="en-US" sz="3200" dirty="0">
                <a:solidFill>
                  <a:srgbClr val="000096"/>
                </a:solidFill>
              </a:rPr>
              <a:t>.</a:t>
            </a:r>
          </a:p>
        </p:txBody>
      </p:sp>
      <p:graphicFrame>
        <p:nvGraphicFramePr>
          <p:cNvPr id="37976" name="Group 8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706254679"/>
              </p:ext>
            </p:extLst>
          </p:nvPr>
        </p:nvGraphicFramePr>
        <p:xfrm>
          <a:off x="685800" y="1168844"/>
          <a:ext cx="8420100" cy="5460556"/>
        </p:xfrm>
        <a:graphic>
          <a:graphicData uri="http://schemas.openxmlformats.org/drawingml/2006/table">
            <a:tbl>
              <a:tblPr/>
              <a:tblGrid>
                <a:gridCol w="1839686"/>
                <a:gridCol w="2122714"/>
                <a:gridCol w="2193471"/>
                <a:gridCol w="2264229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 chất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 mức độ hoạt động)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8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Cấu tạo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685800" y="1219200"/>
            <a:ext cx="1757363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2632841" y="1220897"/>
            <a:ext cx="21296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chemeClr val="tx2"/>
                </a:solidFill>
              </a:rPr>
              <a:t>KHỚP BÁN ĐỘNG</a:t>
            </a:r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4682359" y="1184111"/>
            <a:ext cx="2057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KHỚP BẤT ĐỘNG</a:t>
            </a: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6915807" y="1369367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400" b="1" dirty="0">
                <a:solidFill>
                  <a:schemeClr val="tx2"/>
                </a:solidFill>
              </a:rPr>
              <a:t>KHỚP </a:t>
            </a:r>
            <a:r>
              <a:rPr lang="en-US" sz="2400" b="1" dirty="0" smtClean="0">
                <a:solidFill>
                  <a:schemeClr val="tx2"/>
                </a:solidFill>
              </a:rPr>
              <a:t>ĐỘNG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7931" name="Text Box 43"/>
          <p:cNvSpPr txBox="1">
            <a:spLocks noChangeArrowheads="1"/>
          </p:cNvSpPr>
          <p:nvPr/>
        </p:nvSpPr>
        <p:spPr bwMode="auto">
          <a:xfrm>
            <a:off x="2362200" y="32004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sz="24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solidFill>
                <a:srgbClr val="003300"/>
              </a:solidFill>
            </a:endParaRPr>
          </a:p>
        </p:txBody>
      </p:sp>
      <p:sp>
        <p:nvSpPr>
          <p:cNvPr id="37932" name="Text Box 44"/>
          <p:cNvSpPr txBox="1">
            <a:spLocks noChangeArrowheads="1"/>
          </p:cNvSpPr>
          <p:nvPr/>
        </p:nvSpPr>
        <p:spPr bwMode="auto">
          <a:xfrm>
            <a:off x="2743200" y="4495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vi-VN" sz="2400">
              <a:solidFill>
                <a:srgbClr val="003300"/>
              </a:solidFill>
            </a:endParaRPr>
          </a:p>
        </p:txBody>
      </p:sp>
      <p:sp>
        <p:nvSpPr>
          <p:cNvPr id="37933" name="Text Box 45"/>
          <p:cNvSpPr txBox="1">
            <a:spLocks noChangeArrowheads="1"/>
          </p:cNvSpPr>
          <p:nvPr/>
        </p:nvSpPr>
        <p:spPr bwMode="auto">
          <a:xfrm>
            <a:off x="4763814" y="2051894"/>
            <a:ext cx="175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 err="1">
                <a:solidFill>
                  <a:schemeClr val="tx2"/>
                </a:solidFill>
              </a:rPr>
              <a:t>Không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cử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động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được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7934" name="Text Box 46"/>
          <p:cNvSpPr txBox="1">
            <a:spLocks noChangeArrowheads="1"/>
          </p:cNvSpPr>
          <p:nvPr/>
        </p:nvSpPr>
        <p:spPr bwMode="auto">
          <a:xfrm>
            <a:off x="6915807" y="2057400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err="1">
                <a:solidFill>
                  <a:schemeClr val="tx2"/>
                </a:solidFill>
              </a:rPr>
              <a:t>Cử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động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dễ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dàng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7935" name="Text Box 47"/>
          <p:cNvSpPr txBox="1">
            <a:spLocks noChangeArrowheads="1"/>
          </p:cNvSpPr>
          <p:nvPr/>
        </p:nvSpPr>
        <p:spPr bwMode="auto">
          <a:xfrm>
            <a:off x="2667000" y="3124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vi-VN" sz="2400">
              <a:solidFill>
                <a:srgbClr val="003300"/>
              </a:solidFill>
            </a:endParaRPr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2438400" y="3839232"/>
            <a:ext cx="1981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- </a:t>
            </a:r>
            <a:r>
              <a:rPr lang="en-US" sz="2400" dirty="0" err="1">
                <a:solidFill>
                  <a:schemeClr val="tx2"/>
                </a:solidFill>
              </a:rPr>
              <a:t>Phẳng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hẹp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- </a:t>
            </a:r>
            <a:r>
              <a:rPr lang="en-US" sz="2400" dirty="0" err="1">
                <a:solidFill>
                  <a:schemeClr val="tx2"/>
                </a:solidFill>
              </a:rPr>
              <a:t>Giữa</a:t>
            </a:r>
            <a:r>
              <a:rPr lang="en-US" sz="2400" dirty="0">
                <a:solidFill>
                  <a:schemeClr val="tx2"/>
                </a:solidFill>
              </a:rPr>
              <a:t> 2 </a:t>
            </a:r>
            <a:r>
              <a:rPr lang="en-US" sz="2400" dirty="0" err="1">
                <a:solidFill>
                  <a:schemeClr val="tx2"/>
                </a:solidFill>
              </a:rPr>
              <a:t>đầu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xương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là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đĩa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sụn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7938" name="Text Box 50"/>
          <p:cNvSpPr txBox="1">
            <a:spLocks noChangeArrowheads="1"/>
          </p:cNvSpPr>
          <p:nvPr/>
        </p:nvSpPr>
        <p:spPr bwMode="auto">
          <a:xfrm>
            <a:off x="2632841" y="2051894"/>
            <a:ext cx="160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 err="1">
                <a:solidFill>
                  <a:schemeClr val="tx2"/>
                </a:solidFill>
              </a:rPr>
              <a:t>Cử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động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hạn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chế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7939" name="Text Box 51"/>
          <p:cNvSpPr txBox="1">
            <a:spLocks noChangeArrowheads="1"/>
          </p:cNvSpPr>
          <p:nvPr/>
        </p:nvSpPr>
        <p:spPr bwMode="auto">
          <a:xfrm>
            <a:off x="6915807" y="3857625"/>
            <a:ext cx="207579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- 2 </a:t>
            </a:r>
            <a:r>
              <a:rPr lang="en-US" sz="2400" dirty="0" err="1">
                <a:solidFill>
                  <a:schemeClr val="tx2"/>
                </a:solidFill>
              </a:rPr>
              <a:t>đầu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xương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lớp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sụn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trơn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bóng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- </a:t>
            </a:r>
            <a:r>
              <a:rPr lang="en-US" sz="2400" dirty="0" err="1">
                <a:solidFill>
                  <a:schemeClr val="tx2"/>
                </a:solidFill>
              </a:rPr>
              <a:t>Giữa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dịch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khớp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algn="just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-</a:t>
            </a:r>
            <a:r>
              <a:rPr lang="en-US" sz="2400" dirty="0" err="1">
                <a:solidFill>
                  <a:schemeClr val="tx2"/>
                </a:solidFill>
              </a:rPr>
              <a:t>Dây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chằng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7962" name="Text Box 74"/>
          <p:cNvSpPr txBox="1">
            <a:spLocks noChangeArrowheads="1"/>
          </p:cNvSpPr>
          <p:nvPr/>
        </p:nvSpPr>
        <p:spPr bwMode="auto">
          <a:xfrm>
            <a:off x="4682358" y="3745569"/>
            <a:ext cx="209944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nối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giữa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2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xương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răng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cưa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khít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với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nhau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443163" y="0"/>
            <a:ext cx="391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 u="sng"/>
              <a:t>TIẾT 7</a:t>
            </a:r>
            <a:r>
              <a:rPr lang="en-US" sz="2400" b="1"/>
              <a:t>, </a:t>
            </a:r>
            <a:r>
              <a:rPr lang="en-US" sz="2400" b="1" u="sng"/>
              <a:t>BÀI 7</a:t>
            </a:r>
            <a:r>
              <a:rPr lang="en-US" sz="2400" b="1"/>
              <a:t>: BỘ XƯƠNG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916" grpId="0" animBg="1"/>
      <p:bldP spid="37927" grpId="0"/>
      <p:bldP spid="37928" grpId="0"/>
      <p:bldP spid="37929" grpId="0"/>
      <p:bldP spid="37933" grpId="0"/>
      <p:bldP spid="37934" grpId="0"/>
      <p:bldP spid="37937" grpId="0"/>
      <p:bldP spid="37938" grpId="0"/>
      <p:bldP spid="37939" grpId="0"/>
      <p:bldP spid="379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905000" y="563563"/>
            <a:ext cx="533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>
                <a:latin typeface="Times New Roman" pitchFamily="18" charset="0"/>
              </a:rPr>
              <a:t>PHIẾU HỌC TẬP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533400" y="1319213"/>
            <a:ext cx="8001000" cy="470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660066"/>
                </a:solidFill>
                <a:latin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</a:rPr>
              <a:t>chọn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</a:rPr>
              <a:t>thích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</a:rPr>
              <a:t>hợp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: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xương</a:t>
            </a:r>
            <a:r>
              <a:rPr lang="en-US" sz="2800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sọ</a:t>
            </a:r>
            <a:r>
              <a:rPr lang="en-US" sz="2800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xương</a:t>
            </a:r>
            <a:r>
              <a:rPr lang="en-US" sz="2800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chân</a:t>
            </a:r>
            <a:r>
              <a:rPr lang="en-US" sz="2800" i="1" dirty="0">
                <a:solidFill>
                  <a:srgbClr val="CC3300"/>
                </a:solidFill>
                <a:latin typeface="Times New Roman" pitchFamily="18" charset="0"/>
              </a:rPr>
              <a:t> ,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xương</a:t>
            </a:r>
            <a:r>
              <a:rPr lang="en-US" sz="2800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ức</a:t>
            </a:r>
            <a:r>
              <a:rPr lang="en-US" sz="2800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xương</a:t>
            </a:r>
            <a:r>
              <a:rPr lang="en-US" sz="2800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mặt</a:t>
            </a:r>
            <a:r>
              <a:rPr lang="en-US" sz="2800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cột</a:t>
            </a:r>
            <a:r>
              <a:rPr lang="en-US" sz="2800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sống</a:t>
            </a:r>
            <a:r>
              <a:rPr lang="en-US" sz="2800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xương</a:t>
            </a:r>
            <a:r>
              <a:rPr lang="en-US" sz="2800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tay</a:t>
            </a:r>
            <a:r>
              <a:rPr lang="en-US" sz="2800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xương</a:t>
            </a:r>
            <a:r>
              <a:rPr lang="en-US" sz="2800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sườn</a:t>
            </a:r>
            <a:r>
              <a:rPr lang="en-US" sz="2800" i="1" dirty="0">
                <a:solidFill>
                  <a:srgbClr val="660066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</a:rPr>
              <a:t>Điền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</a:rPr>
              <a:t>chỗ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</a:rPr>
              <a:t>trống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 (……………….)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003399"/>
                </a:solidFill>
                <a:latin typeface="Times New Roman" pitchFamily="18" charset="0"/>
              </a:rPr>
              <a:t>Bộ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xương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nguời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 3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phần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Xương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đầu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gồm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 ………………….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</a:rPr>
              <a:t>……………;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xương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thân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Times New Roman" pitchFamily="18" charset="0"/>
              </a:rPr>
              <a:t>gồm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</a:rPr>
              <a:t> ………… , ……….………. </a:t>
            </a:r>
            <a:r>
              <a:rPr lang="en-US" sz="2800" dirty="0" err="1" smtClean="0">
                <a:solidFill>
                  <a:srgbClr val="003399"/>
                </a:solidFill>
                <a:latin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3399"/>
                </a:solidFill>
                <a:latin typeface="Times New Roman" pitchFamily="18" charset="0"/>
              </a:rPr>
              <a:t> ……………………..  ;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xương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 chi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gồm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………………………… </a:t>
            </a:r>
            <a:r>
              <a:rPr lang="en-US" sz="2800" dirty="0" err="1">
                <a:solidFill>
                  <a:srgbClr val="003399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3399"/>
                </a:solidFill>
                <a:latin typeface="Times New Roman" pitchFamily="18" charset="0"/>
              </a:rPr>
              <a:t>……………….....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905000" y="35052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>
                <a:latin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mặt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953000" y="3505200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latin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sọ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1706617" y="3896380"/>
            <a:ext cx="2011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latin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ức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3505200" y="3899998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 smtClean="0">
                <a:latin typeface="Times New Roman" pitchFamily="18" charset="0"/>
              </a:rPr>
              <a:t>Xương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sườn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1141084" y="4419600"/>
            <a:ext cx="28391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latin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sống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128345" y="48006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latin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tay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5759669" y="4800600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 err="1">
                <a:latin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chân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2560638" y="22225"/>
            <a:ext cx="280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>
                <a:solidFill>
                  <a:schemeClr val="tx1"/>
                </a:solidFill>
              </a:rPr>
              <a:t>BÀI 7: BỘ XƯƠNG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/>
      <p:bldP spid="931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Cloud"/>
          <p:cNvSpPr>
            <a:spLocks noChangeAspect="1" noEditPoints="1" noChangeArrowheads="1"/>
          </p:cNvSpPr>
          <p:nvPr/>
        </p:nvSpPr>
        <p:spPr bwMode="auto">
          <a:xfrm>
            <a:off x="228600" y="1219200"/>
            <a:ext cx="8305800" cy="5181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/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206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066800" y="6096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i="1">
                <a:latin typeface="Times New Roman" pitchFamily="18" charset="0"/>
              </a:rPr>
              <a:t>EM CÓ BIẾT?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2443163" y="0"/>
            <a:ext cx="391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 u="sng"/>
              <a:t>TIẾT 7</a:t>
            </a:r>
            <a:r>
              <a:rPr lang="en-US" sz="2400" b="1"/>
              <a:t>, </a:t>
            </a:r>
            <a:r>
              <a:rPr lang="en-US" sz="2400" b="1" u="sng"/>
              <a:t>BÀI 7</a:t>
            </a:r>
            <a:r>
              <a:rPr lang="en-US" sz="2400" b="1"/>
              <a:t>: BỘ XƯƠNG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962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85800" y="1539875"/>
            <a:ext cx="6553200" cy="320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Char char="&amp;"/>
            </a:pPr>
            <a:r>
              <a:rPr lang="en-US" sz="3200" b="1" u="sng" dirty="0">
                <a:latin typeface="Times New Roman" pitchFamily="18" charset="0"/>
                <a:sym typeface="Wingdings" pitchFamily="2" charset="2"/>
              </a:rPr>
              <a:t>DẶN DÒ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en-US" sz="3200" b="1" u="sng" dirty="0">
              <a:latin typeface="Times New Roman" pitchFamily="18" charset="0"/>
              <a:sym typeface="Wingdings" pitchFamily="2" charset="2"/>
            </a:endParaRPr>
          </a:p>
          <a:p>
            <a:pPr>
              <a:spcBef>
                <a:spcPct val="20000"/>
              </a:spcBef>
            </a:pP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Học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trả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lời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câu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hỏi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1, 2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3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trang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27 SGK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Xem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bài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8: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Cấu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tạo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tình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chất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</a:rPr>
              <a:t>xương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443163" y="0"/>
            <a:ext cx="391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 u="sng"/>
              <a:t>TIẾT 7</a:t>
            </a:r>
            <a:r>
              <a:rPr lang="en-US" sz="2400" b="1"/>
              <a:t>, </a:t>
            </a:r>
            <a:r>
              <a:rPr lang="en-US" sz="2400" b="1" u="sng"/>
              <a:t>BÀI 7</a:t>
            </a:r>
            <a:r>
              <a:rPr lang="en-US" sz="2400" b="1"/>
              <a:t>: BỘ XƯƠNG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1143000" y="2286000"/>
            <a:ext cx="69342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4400" b="1" u="sng" dirty="0">
                <a:solidFill>
                  <a:srgbClr val="000096"/>
                </a:solidFill>
                <a:latin typeface="Times New Roman" pitchFamily="18" charset="0"/>
              </a:rPr>
              <a:t>CHƯƠNG II</a:t>
            </a:r>
            <a:r>
              <a:rPr lang="en-US" sz="4400" b="1" dirty="0">
                <a:solidFill>
                  <a:srgbClr val="000096"/>
                </a:solidFill>
                <a:latin typeface="Times New Roman" pitchFamily="18" charset="0"/>
              </a:rPr>
              <a:t>: VẬN ĐỘNG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4400" b="1" u="sng" dirty="0">
                <a:solidFill>
                  <a:srgbClr val="000096"/>
                </a:solidFill>
                <a:latin typeface="Times New Roman" pitchFamily="18" charset="0"/>
              </a:rPr>
              <a:t>TIẾT</a:t>
            </a:r>
            <a:r>
              <a:rPr lang="en-US" sz="4400" b="1" dirty="0">
                <a:solidFill>
                  <a:srgbClr val="000096"/>
                </a:solidFill>
                <a:latin typeface="Times New Roman" pitchFamily="18" charset="0"/>
              </a:rPr>
              <a:t> 7, </a:t>
            </a:r>
            <a:r>
              <a:rPr lang="en-US" sz="4400" b="1" u="sng" dirty="0">
                <a:solidFill>
                  <a:srgbClr val="000096"/>
                </a:solidFill>
                <a:latin typeface="Times New Roman" pitchFamily="18" charset="0"/>
              </a:rPr>
              <a:t>BÀI</a:t>
            </a:r>
            <a:r>
              <a:rPr lang="en-US" sz="4400" b="1" dirty="0">
                <a:solidFill>
                  <a:srgbClr val="000096"/>
                </a:solidFill>
                <a:latin typeface="Times New Roman" pitchFamily="18" charset="0"/>
              </a:rPr>
              <a:t> 7</a:t>
            </a:r>
            <a:r>
              <a:rPr lang="en-US" sz="4400" b="1" dirty="0" smtClean="0">
                <a:solidFill>
                  <a:srgbClr val="000096"/>
                </a:solidFill>
                <a:latin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000096"/>
                </a:solidFill>
                <a:latin typeface="Times New Roman" pitchFamily="18" charset="0"/>
              </a:rPr>
              <a:t> </a:t>
            </a:r>
            <a:r>
              <a:rPr lang="en-US" sz="4400" b="1" dirty="0">
                <a:solidFill>
                  <a:srgbClr val="000096"/>
                </a:solidFill>
                <a:latin typeface="Times New Roman" pitchFamily="18" charset="0"/>
              </a:rPr>
              <a:t>BỘ XƯƠNG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28600" y="519113"/>
            <a:ext cx="868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000096"/>
                </a:solidFill>
              </a:rPr>
              <a:t>	</a:t>
            </a:r>
            <a:r>
              <a:rPr lang="en-US" sz="2400" b="1" u="sng" dirty="0">
                <a:solidFill>
                  <a:srgbClr val="000096"/>
                </a:solidFill>
              </a:rPr>
              <a:t>CHƯƠNG II</a:t>
            </a:r>
            <a:r>
              <a:rPr lang="en-US" sz="2400" b="1" dirty="0">
                <a:solidFill>
                  <a:srgbClr val="000096"/>
                </a:solidFill>
              </a:rPr>
              <a:t>: VẬN ĐỘNG</a:t>
            </a:r>
          </a:p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u="sng" dirty="0">
                <a:solidFill>
                  <a:srgbClr val="000096"/>
                </a:solidFill>
              </a:rPr>
              <a:t>TIẾT 7</a:t>
            </a:r>
            <a:r>
              <a:rPr lang="en-US" sz="2400" b="1" dirty="0">
                <a:solidFill>
                  <a:srgbClr val="000096"/>
                </a:solidFill>
              </a:rPr>
              <a:t>, </a:t>
            </a:r>
            <a:r>
              <a:rPr lang="en-US" sz="2400" b="1" u="sng" dirty="0">
                <a:solidFill>
                  <a:srgbClr val="000096"/>
                </a:solidFill>
              </a:rPr>
              <a:t>BÀI 7</a:t>
            </a:r>
            <a:r>
              <a:rPr lang="en-US" sz="2400" b="1" dirty="0">
                <a:solidFill>
                  <a:srgbClr val="000096"/>
                </a:solidFill>
              </a:rPr>
              <a:t>: BỘ XƯƠNG</a:t>
            </a:r>
            <a:r>
              <a:rPr lang="en-US" sz="2400" dirty="0">
                <a:solidFill>
                  <a:srgbClr val="000096"/>
                </a:solidFill>
              </a:rPr>
              <a:t>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2000" y="1676400"/>
            <a:ext cx="792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 dirty="0">
                <a:solidFill>
                  <a:srgbClr val="000096"/>
                </a:solidFill>
              </a:rPr>
              <a:t>I. </a:t>
            </a:r>
            <a:r>
              <a:rPr lang="en-US" sz="2800" b="1" u="sng" dirty="0" err="1">
                <a:solidFill>
                  <a:srgbClr val="000096"/>
                </a:solidFill>
              </a:rPr>
              <a:t>Các</a:t>
            </a:r>
            <a:r>
              <a:rPr lang="en-US" sz="2800" b="1" u="sng" dirty="0">
                <a:solidFill>
                  <a:srgbClr val="000096"/>
                </a:solidFill>
              </a:rPr>
              <a:t> </a:t>
            </a:r>
            <a:r>
              <a:rPr lang="en-US" sz="2800" b="1" u="sng" dirty="0" err="1">
                <a:solidFill>
                  <a:srgbClr val="000096"/>
                </a:solidFill>
              </a:rPr>
              <a:t>thành</a:t>
            </a:r>
            <a:r>
              <a:rPr lang="en-US" sz="2800" b="1" u="sng" dirty="0">
                <a:solidFill>
                  <a:srgbClr val="000096"/>
                </a:solidFill>
              </a:rPr>
              <a:t> </a:t>
            </a:r>
            <a:r>
              <a:rPr lang="en-US" sz="2800" b="1" u="sng" dirty="0" err="1">
                <a:solidFill>
                  <a:srgbClr val="000096"/>
                </a:solidFill>
              </a:rPr>
              <a:t>phần</a:t>
            </a:r>
            <a:r>
              <a:rPr lang="en-US" sz="2800" b="1" u="sng" dirty="0">
                <a:solidFill>
                  <a:srgbClr val="000096"/>
                </a:solidFill>
              </a:rPr>
              <a:t> </a:t>
            </a:r>
            <a:r>
              <a:rPr lang="en-US" sz="2800" b="1" u="sng" dirty="0" err="1">
                <a:solidFill>
                  <a:srgbClr val="000096"/>
                </a:solidFill>
              </a:rPr>
              <a:t>chính</a:t>
            </a:r>
            <a:r>
              <a:rPr lang="en-US" sz="2800" b="1" u="sng" dirty="0">
                <a:solidFill>
                  <a:srgbClr val="000096"/>
                </a:solidFill>
              </a:rPr>
              <a:t> </a:t>
            </a:r>
            <a:r>
              <a:rPr lang="en-US" sz="2800" b="1" u="sng" dirty="0" err="1">
                <a:solidFill>
                  <a:srgbClr val="000096"/>
                </a:solidFill>
              </a:rPr>
              <a:t>của</a:t>
            </a:r>
            <a:r>
              <a:rPr lang="en-US" sz="2800" b="1" u="sng" dirty="0">
                <a:solidFill>
                  <a:srgbClr val="000096"/>
                </a:solidFill>
              </a:rPr>
              <a:t> </a:t>
            </a:r>
            <a:r>
              <a:rPr lang="en-US" sz="2800" b="1" u="sng" dirty="0" err="1">
                <a:solidFill>
                  <a:srgbClr val="000096"/>
                </a:solidFill>
              </a:rPr>
              <a:t>bộ</a:t>
            </a:r>
            <a:r>
              <a:rPr lang="en-US" sz="2800" b="1" u="sng" dirty="0">
                <a:solidFill>
                  <a:srgbClr val="000096"/>
                </a:solidFill>
              </a:rPr>
              <a:t> </a:t>
            </a:r>
            <a:r>
              <a:rPr lang="en-US" sz="2800" b="1" u="sng" dirty="0" err="1">
                <a:solidFill>
                  <a:srgbClr val="000096"/>
                </a:solidFill>
              </a:rPr>
              <a:t>xương</a:t>
            </a:r>
            <a:r>
              <a:rPr lang="en-US" sz="2800" b="1" dirty="0">
                <a:solidFill>
                  <a:srgbClr val="000096"/>
                </a:solidFill>
              </a:rPr>
              <a:t>: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62000" y="2209800"/>
            <a:ext cx="533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 dirty="0">
                <a:solidFill>
                  <a:srgbClr val="000096"/>
                </a:solidFill>
              </a:rPr>
              <a:t>1.</a:t>
            </a:r>
            <a:r>
              <a:rPr lang="en-US" sz="2800" b="1" u="sng" dirty="0">
                <a:solidFill>
                  <a:srgbClr val="000096"/>
                </a:solidFill>
              </a:rPr>
              <a:t>Chức</a:t>
            </a:r>
            <a:r>
              <a:rPr lang="en-US" sz="2800" b="1" dirty="0">
                <a:solidFill>
                  <a:srgbClr val="000096"/>
                </a:solidFill>
              </a:rPr>
              <a:t> </a:t>
            </a:r>
            <a:r>
              <a:rPr lang="en-US" sz="2800" b="1" u="sng" dirty="0" err="1">
                <a:solidFill>
                  <a:srgbClr val="000096"/>
                </a:solidFill>
              </a:rPr>
              <a:t>năng</a:t>
            </a:r>
            <a:r>
              <a:rPr lang="en-US" sz="2800" b="1" u="sng" dirty="0">
                <a:solidFill>
                  <a:srgbClr val="000096"/>
                </a:solidFill>
              </a:rPr>
              <a:t>: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81000" y="2667000"/>
            <a:ext cx="5334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ts val="0"/>
              </a:spcBef>
              <a:buClrTx/>
              <a:buSzTx/>
              <a:buFontTx/>
              <a:buChar char="-"/>
            </a:pP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</a:rPr>
              <a:t>khung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dạng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nhất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just" eaLnBrk="0" hangingPunct="0">
              <a:spcBef>
                <a:spcPts val="0"/>
              </a:spcBef>
              <a:buClrTx/>
              <a:buSzTx/>
              <a:buFontTx/>
              <a:buChar char="-"/>
            </a:pPr>
            <a:r>
              <a:rPr lang="en-US" sz="3200" dirty="0" err="1" smtClean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Chỗ</a:t>
            </a:r>
            <a:r>
              <a:rPr lang="en-US" sz="3200" dirty="0" smtClean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bám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cơ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 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vận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dễ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dàng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just" eaLnBrk="0" hangingPunct="0">
              <a:spcBef>
                <a:spcPts val="0"/>
              </a:spcBef>
              <a:buClrTx/>
              <a:buSzTx/>
              <a:buFontTx/>
              <a:buNone/>
            </a:pP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khoang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chứa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đựng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bảo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vệ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nội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nội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cơ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3200" dirty="0">
                <a:solidFill>
                  <a:srgbClr val="000096"/>
                </a:solidFill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33400" y="2816924"/>
            <a:ext cx="518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Theo </a:t>
            </a:r>
            <a:r>
              <a:rPr lang="en-US" sz="3200" dirty="0" err="1" smtClean="0">
                <a:solidFill>
                  <a:srgbClr val="FF0000"/>
                </a:solidFill>
              </a:rPr>
              <a:t>em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bộ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xương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chức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gì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248400" y="2133600"/>
            <a:ext cx="213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vi-VN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1760" name="Picture 16" descr="bo xuong ng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667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1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1" grpId="0" build="allAtOnce"/>
      <p:bldP spid="31753" grpId="0"/>
      <p:bldP spid="3175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BO XUO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3657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90330" y="1073426"/>
            <a:ext cx="5605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Bộ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xương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người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mấy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chính</a:t>
            </a:r>
            <a:r>
              <a:rPr lang="en-US" sz="2800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514600" y="3810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vi-VN" sz="1800">
              <a:solidFill>
                <a:schemeClr val="tx1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81000" y="17526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3300"/>
                </a:solidFill>
              </a:rPr>
              <a:t>                            Xương đầu</a:t>
            </a: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4267200" y="1219200"/>
            <a:ext cx="2362200" cy="8382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V="1">
            <a:off x="4343400" y="2438400"/>
            <a:ext cx="2209800" cy="9906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2514600" y="4100513"/>
            <a:ext cx="22860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3300"/>
                </a:solidFill>
              </a:rPr>
              <a:t>Xương chi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4114800" y="4953000"/>
            <a:ext cx="2514600" cy="381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V="1">
            <a:off x="4114800" y="3581400"/>
            <a:ext cx="1981200" cy="12954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381000" y="31242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3300"/>
                </a:solidFill>
              </a:rPr>
              <a:t>                           Xương thân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685800" y="457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000096"/>
                </a:solidFill>
              </a:rPr>
              <a:t>2. </a:t>
            </a:r>
            <a:r>
              <a:rPr lang="en-US" sz="2400" b="1" u="sng" dirty="0" err="1">
                <a:solidFill>
                  <a:srgbClr val="000096"/>
                </a:solidFill>
              </a:rPr>
              <a:t>Cấu</a:t>
            </a:r>
            <a:r>
              <a:rPr lang="en-US" sz="2400" b="1" u="sng" dirty="0">
                <a:solidFill>
                  <a:srgbClr val="000096"/>
                </a:solidFill>
              </a:rPr>
              <a:t> </a:t>
            </a:r>
            <a:r>
              <a:rPr lang="en-US" sz="2400" b="1" u="sng" dirty="0" err="1">
                <a:solidFill>
                  <a:srgbClr val="000096"/>
                </a:solidFill>
              </a:rPr>
              <a:t>tạo</a:t>
            </a:r>
            <a:r>
              <a:rPr lang="en-US" sz="2400" b="1" u="sng" dirty="0">
                <a:solidFill>
                  <a:srgbClr val="000096"/>
                </a:solidFill>
              </a:rPr>
              <a:t> </a:t>
            </a:r>
            <a:r>
              <a:rPr lang="en-US" sz="2400" b="1" u="sng" dirty="0" err="1">
                <a:solidFill>
                  <a:srgbClr val="000096"/>
                </a:solidFill>
              </a:rPr>
              <a:t>của</a:t>
            </a:r>
            <a:r>
              <a:rPr lang="en-US" sz="2400" b="1" u="sng" dirty="0">
                <a:solidFill>
                  <a:srgbClr val="000096"/>
                </a:solidFill>
              </a:rPr>
              <a:t> </a:t>
            </a:r>
            <a:r>
              <a:rPr lang="en-US" sz="2400" b="1" u="sng" dirty="0" err="1">
                <a:solidFill>
                  <a:srgbClr val="000096"/>
                </a:solidFill>
              </a:rPr>
              <a:t>bộ</a:t>
            </a:r>
            <a:r>
              <a:rPr lang="en-US" sz="2400" b="1" u="sng" dirty="0">
                <a:solidFill>
                  <a:srgbClr val="000096"/>
                </a:solidFill>
              </a:rPr>
              <a:t> </a:t>
            </a:r>
            <a:r>
              <a:rPr lang="en-US" sz="2400" b="1" u="sng" dirty="0" err="1">
                <a:solidFill>
                  <a:srgbClr val="000096"/>
                </a:solidFill>
              </a:rPr>
              <a:t>xương</a:t>
            </a:r>
            <a:r>
              <a:rPr lang="en-US" sz="2400" b="1" u="sng" dirty="0">
                <a:solidFill>
                  <a:srgbClr val="000096"/>
                </a:solidFill>
              </a:rPr>
              <a:t>:</a:t>
            </a:r>
          </a:p>
        </p:txBody>
      </p:sp>
      <p:sp>
        <p:nvSpPr>
          <p:cNvPr id="32796" name="AutoShape 28"/>
          <p:cNvSpPr>
            <a:spLocks/>
          </p:cNvSpPr>
          <p:nvPr/>
        </p:nvSpPr>
        <p:spPr bwMode="auto">
          <a:xfrm>
            <a:off x="2438400" y="2133600"/>
            <a:ext cx="76200" cy="2895600"/>
          </a:xfrm>
          <a:prstGeom prst="leftBrace">
            <a:avLst>
              <a:gd name="adj1" fmla="val 316667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2133600" y="0"/>
            <a:ext cx="3916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2400" b="1" u="sng" dirty="0">
                <a:solidFill>
                  <a:srgbClr val="000096"/>
                </a:solidFill>
              </a:rPr>
              <a:t>TIẾT 7</a:t>
            </a:r>
            <a:r>
              <a:rPr lang="en-US" sz="2400" b="1" dirty="0">
                <a:solidFill>
                  <a:srgbClr val="000096"/>
                </a:solidFill>
              </a:rPr>
              <a:t>, </a:t>
            </a:r>
            <a:r>
              <a:rPr lang="en-US" sz="2400" b="1" u="sng" dirty="0">
                <a:solidFill>
                  <a:srgbClr val="000096"/>
                </a:solidFill>
              </a:rPr>
              <a:t>BÀI 7</a:t>
            </a:r>
            <a:r>
              <a:rPr lang="en-US" sz="2400" b="1" dirty="0">
                <a:solidFill>
                  <a:srgbClr val="000096"/>
                </a:solidFill>
              </a:rPr>
              <a:t>: BỘ XƯƠNG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82" grpId="0" animBg="1"/>
      <p:bldP spid="32786" grpId="0" animBg="1"/>
      <p:bldP spid="32787" grpId="0"/>
      <p:bldP spid="32789" grpId="0" animBg="1"/>
      <p:bldP spid="32790" grpId="0" animBg="1"/>
      <p:bldP spid="327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2514600" y="0"/>
            <a:ext cx="399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u="sng" dirty="0">
                <a:solidFill>
                  <a:srgbClr val="000096"/>
                </a:solidFill>
              </a:rPr>
              <a:t>TIẾT 7</a:t>
            </a:r>
            <a:r>
              <a:rPr lang="en-US" sz="2400" b="1" dirty="0">
                <a:solidFill>
                  <a:srgbClr val="000096"/>
                </a:solidFill>
              </a:rPr>
              <a:t>, </a:t>
            </a:r>
            <a:r>
              <a:rPr lang="en-US" sz="2400" b="1" u="sng" dirty="0">
                <a:solidFill>
                  <a:srgbClr val="000096"/>
                </a:solidFill>
              </a:rPr>
              <a:t>BÀI 7</a:t>
            </a:r>
            <a:r>
              <a:rPr lang="en-US" sz="2400" b="1" dirty="0">
                <a:solidFill>
                  <a:srgbClr val="000096"/>
                </a:solidFill>
              </a:rPr>
              <a:t>: BỘ XƯƠNG</a:t>
            </a:r>
            <a:r>
              <a:rPr lang="en-US" sz="2400" dirty="0">
                <a:solidFill>
                  <a:srgbClr val="000096"/>
                </a:solidFill>
              </a:rPr>
              <a:t>.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679174" y="914400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u="sng" dirty="0">
                <a:solidFill>
                  <a:srgbClr val="000096"/>
                </a:solidFill>
              </a:rPr>
              <a:t>2. </a:t>
            </a:r>
            <a:r>
              <a:rPr lang="en-US" sz="2400" b="1" u="sng" dirty="0" err="1">
                <a:solidFill>
                  <a:srgbClr val="000096"/>
                </a:solidFill>
              </a:rPr>
              <a:t>Cấu</a:t>
            </a:r>
            <a:r>
              <a:rPr lang="en-US" sz="2400" b="1" u="sng" dirty="0">
                <a:solidFill>
                  <a:srgbClr val="000096"/>
                </a:solidFill>
              </a:rPr>
              <a:t> </a:t>
            </a:r>
            <a:r>
              <a:rPr lang="en-US" sz="2400" b="1" u="sng" dirty="0" err="1">
                <a:solidFill>
                  <a:srgbClr val="000096"/>
                </a:solidFill>
              </a:rPr>
              <a:t>tạo</a:t>
            </a:r>
            <a:r>
              <a:rPr lang="en-US" sz="2400" b="1" u="sng" dirty="0">
                <a:solidFill>
                  <a:srgbClr val="000096"/>
                </a:solidFill>
              </a:rPr>
              <a:t> </a:t>
            </a:r>
            <a:r>
              <a:rPr lang="en-US" sz="2400" b="1" u="sng" dirty="0" err="1">
                <a:solidFill>
                  <a:srgbClr val="000096"/>
                </a:solidFill>
              </a:rPr>
              <a:t>của</a:t>
            </a:r>
            <a:r>
              <a:rPr lang="en-US" sz="2400" b="1" u="sng" dirty="0">
                <a:solidFill>
                  <a:srgbClr val="000096"/>
                </a:solidFill>
              </a:rPr>
              <a:t> </a:t>
            </a:r>
            <a:r>
              <a:rPr lang="en-US" sz="2400" b="1" u="sng" dirty="0" err="1">
                <a:solidFill>
                  <a:srgbClr val="000096"/>
                </a:solidFill>
              </a:rPr>
              <a:t>bộ</a:t>
            </a:r>
            <a:r>
              <a:rPr lang="en-US" sz="2400" b="1" u="sng" dirty="0">
                <a:solidFill>
                  <a:srgbClr val="000096"/>
                </a:solidFill>
              </a:rPr>
              <a:t> </a:t>
            </a:r>
            <a:r>
              <a:rPr lang="en-US" sz="2400" b="1" u="sng" dirty="0" err="1">
                <a:solidFill>
                  <a:srgbClr val="000096"/>
                </a:solidFill>
              </a:rPr>
              <a:t>xương</a:t>
            </a:r>
            <a:r>
              <a:rPr lang="en-US" sz="2400" dirty="0">
                <a:solidFill>
                  <a:srgbClr val="000096"/>
                </a:solidFill>
              </a:rPr>
              <a:t> </a:t>
            </a:r>
            <a:endParaRPr lang="en-US" sz="2400" b="1" dirty="0">
              <a:solidFill>
                <a:srgbClr val="000096"/>
              </a:solidFill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609600" y="2667000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</a:rPr>
              <a:t>Gồm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 3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</a:rPr>
              <a:t>phần</a:t>
            </a:r>
            <a:endParaRPr lang="en-US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3886200" y="1981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</a:rPr>
              <a:t>Xương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</a:rPr>
              <a:t>đầu</a:t>
            </a: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3676" name="Text Box 12"/>
          <p:cNvSpPr txBox="1">
            <a:spLocks noChangeArrowheads="1"/>
          </p:cNvSpPr>
          <p:nvPr/>
        </p:nvSpPr>
        <p:spPr bwMode="auto">
          <a:xfrm>
            <a:off x="3886200" y="26670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 Xương thân</a:t>
            </a:r>
          </a:p>
        </p:txBody>
      </p: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3886200" y="36576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 Xương chi</a:t>
            </a:r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 flipV="1">
            <a:off x="2743200" y="2209799"/>
            <a:ext cx="1219200" cy="6733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96"/>
              </a:solidFill>
            </a:endParaRPr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 flipV="1">
            <a:off x="2743200" y="2895600"/>
            <a:ext cx="1219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96"/>
              </a:solidFill>
            </a:endParaRPr>
          </a:p>
        </p:txBody>
      </p:sp>
      <p:sp>
        <p:nvSpPr>
          <p:cNvPr id="113682" name="Line 18"/>
          <p:cNvSpPr>
            <a:spLocks noChangeShapeType="1"/>
          </p:cNvSpPr>
          <p:nvPr/>
        </p:nvSpPr>
        <p:spPr bwMode="auto">
          <a:xfrm>
            <a:off x="2743200" y="2901408"/>
            <a:ext cx="1219200" cy="98479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96"/>
              </a:solidFill>
            </a:endParaRPr>
          </a:p>
        </p:txBody>
      </p:sp>
      <p:pic>
        <p:nvPicPr>
          <p:cNvPr id="113683" name="Picture 19" descr="bo xuong ng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2667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/>
      <p:bldP spid="113673" grpId="0"/>
      <p:bldP spid="113676" grpId="0"/>
      <p:bldP spid="113677" grpId="0"/>
      <p:bldP spid="113680" grpId="0" animBg="1"/>
      <p:bldP spid="113681" grpId="0" animBg="1"/>
      <p:bldP spid="1136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410200" y="609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vi-VN" sz="2400">
              <a:solidFill>
                <a:srgbClr val="003300"/>
              </a:solidFill>
            </a:endParaRPr>
          </a:p>
        </p:txBody>
      </p:sp>
      <p:pic>
        <p:nvPicPr>
          <p:cNvPr id="33797" name="Picture 18" descr="1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9213" y="457200"/>
            <a:ext cx="528478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33400" y="685800"/>
            <a:ext cx="411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 err="1">
                <a:solidFill>
                  <a:srgbClr val="FF0000"/>
                </a:solidFill>
              </a:rPr>
              <a:t>Hãy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sát</a:t>
            </a:r>
            <a:r>
              <a:rPr lang="en-US" sz="3200" dirty="0">
                <a:solidFill>
                  <a:srgbClr val="FF0000"/>
                </a:solidFill>
              </a:rPr>
              <a:t> H7.2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biết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err="1">
                <a:solidFill>
                  <a:srgbClr val="FF0000"/>
                </a:solidFill>
              </a:rPr>
              <a:t>Bộ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gồm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xương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nào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57200" y="2438400"/>
            <a:ext cx="3733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ts val="0"/>
              </a:spcBef>
              <a:buClrTx/>
              <a:buSzTx/>
              <a:buFontTx/>
              <a:buNone/>
            </a:pPr>
            <a:r>
              <a:rPr lang="en-US" sz="3200" dirty="0">
                <a:solidFill>
                  <a:srgbClr val="000096"/>
                </a:solidFill>
              </a:rPr>
              <a:t>  </a:t>
            </a:r>
            <a:r>
              <a:rPr lang="en-US" sz="3200" b="1" dirty="0">
                <a:solidFill>
                  <a:srgbClr val="000096"/>
                </a:solidFill>
                <a:sym typeface="Wingdings" pitchFamily="2" charset="2"/>
              </a:rPr>
              <a:t>-</a:t>
            </a:r>
            <a:r>
              <a:rPr lang="en-US" sz="3200" dirty="0" err="1" smtClean="0">
                <a:solidFill>
                  <a:srgbClr val="000096"/>
                </a:solidFill>
              </a:rPr>
              <a:t>Xương</a:t>
            </a:r>
            <a:r>
              <a:rPr lang="en-US" sz="3200" dirty="0" smtClean="0">
                <a:solidFill>
                  <a:srgbClr val="000096"/>
                </a:solidFill>
              </a:rPr>
              <a:t> </a:t>
            </a:r>
            <a:r>
              <a:rPr lang="en-US" sz="3200" dirty="0" err="1">
                <a:solidFill>
                  <a:srgbClr val="000096"/>
                </a:solidFill>
              </a:rPr>
              <a:t>đầu</a:t>
            </a:r>
            <a:r>
              <a:rPr lang="en-US" sz="3200" dirty="0">
                <a:solidFill>
                  <a:srgbClr val="000096"/>
                </a:solidFill>
              </a:rPr>
              <a:t> </a:t>
            </a:r>
            <a:r>
              <a:rPr lang="en-US" sz="3200" dirty="0" err="1">
                <a:solidFill>
                  <a:srgbClr val="000096"/>
                </a:solidFill>
              </a:rPr>
              <a:t>gồm</a:t>
            </a:r>
            <a:r>
              <a:rPr lang="en-US" sz="3200" dirty="0">
                <a:solidFill>
                  <a:srgbClr val="000096"/>
                </a:solidFill>
              </a:rPr>
              <a:t>: </a:t>
            </a:r>
          </a:p>
          <a:p>
            <a:pPr algn="just" eaLnBrk="0" hangingPunct="0">
              <a:spcBef>
                <a:spcPts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000096"/>
                </a:solidFill>
              </a:rPr>
              <a:t>+ </a:t>
            </a:r>
            <a:r>
              <a:rPr lang="en-US" sz="3200" dirty="0" err="1">
                <a:solidFill>
                  <a:srgbClr val="000096"/>
                </a:solidFill>
              </a:rPr>
              <a:t>Xương</a:t>
            </a:r>
            <a:r>
              <a:rPr lang="en-US" sz="3200" dirty="0">
                <a:solidFill>
                  <a:srgbClr val="000096"/>
                </a:solidFill>
              </a:rPr>
              <a:t> </a:t>
            </a:r>
            <a:r>
              <a:rPr lang="en-US" sz="3200" dirty="0" err="1">
                <a:solidFill>
                  <a:srgbClr val="000096"/>
                </a:solidFill>
              </a:rPr>
              <a:t>sọ</a:t>
            </a:r>
            <a:r>
              <a:rPr lang="en-US" sz="3200" dirty="0">
                <a:solidFill>
                  <a:srgbClr val="000096"/>
                </a:solidFill>
              </a:rPr>
              <a:t>( </a:t>
            </a:r>
            <a:r>
              <a:rPr lang="en-US" sz="3200" dirty="0" err="1">
                <a:solidFill>
                  <a:srgbClr val="000096"/>
                </a:solidFill>
              </a:rPr>
              <a:t>phát</a:t>
            </a:r>
            <a:r>
              <a:rPr lang="en-US" sz="3200" dirty="0">
                <a:solidFill>
                  <a:srgbClr val="000096"/>
                </a:solidFill>
              </a:rPr>
              <a:t> </a:t>
            </a:r>
            <a:r>
              <a:rPr lang="en-US" sz="3200" dirty="0" err="1">
                <a:solidFill>
                  <a:srgbClr val="000096"/>
                </a:solidFill>
              </a:rPr>
              <a:t>triển</a:t>
            </a:r>
            <a:r>
              <a:rPr lang="en-US" sz="3200" dirty="0">
                <a:solidFill>
                  <a:srgbClr val="000096"/>
                </a:solidFill>
              </a:rPr>
              <a:t>)  </a:t>
            </a:r>
          </a:p>
          <a:p>
            <a:pPr algn="just" eaLnBrk="0" hangingPunct="0">
              <a:spcBef>
                <a:spcPts val="0"/>
              </a:spcBef>
              <a:buClrTx/>
              <a:buSzTx/>
              <a:buFontTx/>
              <a:buNone/>
            </a:pPr>
            <a:r>
              <a:rPr lang="en-US" sz="3200" dirty="0">
                <a:solidFill>
                  <a:srgbClr val="000096"/>
                </a:solidFill>
              </a:rPr>
              <a:t> </a:t>
            </a:r>
            <a:r>
              <a:rPr lang="en-US" sz="3200" dirty="0" smtClean="0">
                <a:solidFill>
                  <a:srgbClr val="000096"/>
                </a:solidFill>
              </a:rPr>
              <a:t>+ </a:t>
            </a:r>
            <a:r>
              <a:rPr lang="en-US" sz="3200" dirty="0" err="1">
                <a:solidFill>
                  <a:srgbClr val="000096"/>
                </a:solidFill>
              </a:rPr>
              <a:t>Xương</a:t>
            </a:r>
            <a:r>
              <a:rPr lang="en-US" sz="3200" dirty="0">
                <a:solidFill>
                  <a:srgbClr val="000096"/>
                </a:solidFill>
              </a:rPr>
              <a:t> </a:t>
            </a:r>
            <a:r>
              <a:rPr lang="en-US" sz="3200" dirty="0" err="1">
                <a:solidFill>
                  <a:srgbClr val="000096"/>
                </a:solidFill>
              </a:rPr>
              <a:t>mặt</a:t>
            </a:r>
            <a:endParaRPr lang="en-US" sz="3200" dirty="0">
              <a:solidFill>
                <a:srgbClr val="000096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443163" y="0"/>
            <a:ext cx="391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 u="sng"/>
              <a:t>TIẾT 7</a:t>
            </a:r>
            <a:r>
              <a:rPr lang="en-US" sz="2400" b="1"/>
              <a:t>, </a:t>
            </a:r>
            <a:r>
              <a:rPr lang="en-US" sz="2400" b="1" u="sng"/>
              <a:t>BÀI 7</a:t>
            </a:r>
            <a:r>
              <a:rPr lang="en-US" sz="2400" b="1"/>
              <a:t>: BỘ XƯƠNG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514600" y="0"/>
            <a:ext cx="399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u="sng"/>
              <a:t>TIẾT 7</a:t>
            </a:r>
            <a:r>
              <a:rPr lang="en-US" sz="2400" b="1"/>
              <a:t>, </a:t>
            </a:r>
            <a:r>
              <a:rPr lang="en-US" sz="2400" b="1" u="sng"/>
              <a:t>BÀI 7</a:t>
            </a:r>
            <a:r>
              <a:rPr lang="en-US" sz="2400" b="1"/>
              <a:t>: BỘ XƯƠNG</a:t>
            </a:r>
            <a:r>
              <a:rPr lang="en-US" sz="2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04800" y="685800"/>
            <a:ext cx="518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/>
              <a:t>I. </a:t>
            </a:r>
            <a:r>
              <a:rPr lang="en-US" sz="2400" b="1" u="sng"/>
              <a:t>Các thành phần chính của bộ xương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673100" y="1143000"/>
            <a:ext cx="1841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/>
              <a:t>1.</a:t>
            </a:r>
            <a:r>
              <a:rPr lang="en-US" sz="2400" b="1" u="sng"/>
              <a:t>Chức</a:t>
            </a:r>
            <a:r>
              <a:rPr lang="en-US" sz="2400" b="1"/>
              <a:t> </a:t>
            </a:r>
            <a:r>
              <a:rPr lang="en-US" sz="2400" b="1" u="sng"/>
              <a:t>năng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685800" y="1600200"/>
            <a:ext cx="342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u="sng"/>
              <a:t>2. Cấu tạo của bộ xương</a:t>
            </a:r>
            <a:r>
              <a:rPr lang="en-US" sz="2400">
                <a:solidFill>
                  <a:schemeClr val="tx1"/>
                </a:solidFill>
              </a:rPr>
              <a:t> </a:t>
            </a:r>
            <a:endParaRPr lang="en-US" sz="2400" b="1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0" y="3200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</a:rPr>
              <a:t>Gồm 3 phần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886200" y="1981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Xương đầu: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3886200" y="3200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hlink"/>
                </a:solidFill>
                <a:latin typeface="Times New Roman" pitchFamily="18" charset="0"/>
              </a:rPr>
              <a:t>Xương thân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3886200" y="4267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Xương chi</a:t>
            </a: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 flipV="1">
            <a:off x="2438400" y="2286000"/>
            <a:ext cx="1447800" cy="990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5638800" y="2362200"/>
            <a:ext cx="1143000" cy="457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>
            <a:off x="2438400" y="3733800"/>
            <a:ext cx="1295400" cy="838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6781800" y="1981200"/>
            <a:ext cx="2133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</a:rPr>
              <a:t>Xương sọ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Times New Roman" pitchFamily="18" charset="0"/>
              </a:rPr>
              <a:t>Xương mặt</a:t>
            </a:r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2514600" y="3429000"/>
            <a:ext cx="1447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flipV="1">
            <a:off x="5638800" y="2286000"/>
            <a:ext cx="1066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animBg="1"/>
      <p:bldP spid="117773" grpId="0"/>
      <p:bldP spid="1177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18" descr="1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344" y="965775"/>
            <a:ext cx="472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7200" y="381000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Hãy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so </a:t>
            </a:r>
            <a:r>
              <a:rPr lang="en-US" sz="3200" dirty="0" err="1">
                <a:solidFill>
                  <a:srgbClr val="FF0000"/>
                </a:solidFill>
              </a:rPr>
              <a:t>sánh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hộp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sọ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người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thú</a:t>
            </a:r>
            <a:r>
              <a:rPr lang="en-US" sz="3200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vi-VN" sz="2400">
              <a:solidFill>
                <a:srgbClr val="003300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vi-VN" sz="2400">
              <a:solidFill>
                <a:srgbClr val="003300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09600" y="14478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vi-VN" sz="3200">
              <a:latin typeface="Times New Roman" pitchFamily="18" charset="0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57200" y="15240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vi-VN" sz="3200">
              <a:latin typeface="Times New Roman" pitchFamily="18" charset="0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2443163" y="0"/>
            <a:ext cx="391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b="1" u="sng"/>
              <a:t>TIẾT 7</a:t>
            </a:r>
            <a:r>
              <a:rPr lang="en-US" sz="2400" b="1"/>
              <a:t>, </a:t>
            </a:r>
            <a:r>
              <a:rPr lang="en-US" sz="2400" b="1" u="sng"/>
              <a:t>BÀI 7</a:t>
            </a:r>
            <a:r>
              <a:rPr lang="en-US" sz="2400" b="1"/>
              <a:t>: BỘ XƯƠNG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655" y="965775"/>
            <a:ext cx="3477110" cy="5511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638C8F-A694-406C-BA4A-CB52D675C897}:265"/>
</p:tagLst>
</file>

<file path=ppt/theme/theme1.xml><?xml version="1.0" encoding="utf-8"?>
<a:theme xmlns:a="http://schemas.openxmlformats.org/drawingml/2006/main" name="Pixel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1259</TotalTime>
  <Words>1084</Words>
  <Application>Microsoft Office PowerPoint</Application>
  <PresentationFormat>On-screen Show (4:3)</PresentationFormat>
  <Paragraphs>174</Paragraphs>
  <Slides>24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Pixel</vt:lpstr>
      <vt:lpstr>QUY ƯỚC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KHOANG NGỰC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THCS HÀM NGHI-THÀNH PHỐ HUẾ        CHÀO MỪNG QUÝ THẦY CÔ GIÁO  ĐẾN THAM DỰ LỚP HỌC     Giáo viên thực hiện: Nguyễn Thị Quỳnh Anh Năm học :2008-2009</dc:title>
  <dc:creator>Computer</dc:creator>
  <cp:lastModifiedBy>admin</cp:lastModifiedBy>
  <cp:revision>54</cp:revision>
  <dcterms:created xsi:type="dcterms:W3CDTF">2008-10-25T13:15:17Z</dcterms:created>
  <dcterms:modified xsi:type="dcterms:W3CDTF">2021-08-30T07:24:45Z</dcterms:modified>
</cp:coreProperties>
</file>